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77" r:id="rId3"/>
    <p:sldId id="352" r:id="rId4"/>
    <p:sldId id="351" r:id="rId5"/>
    <p:sldId id="353" r:id="rId6"/>
    <p:sldId id="354" r:id="rId7"/>
    <p:sldId id="355" r:id="rId8"/>
    <p:sldId id="356" r:id="rId9"/>
    <p:sldId id="357" r:id="rId10"/>
    <p:sldId id="338" r:id="rId11"/>
    <p:sldId id="35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2E8"/>
    <a:srgbClr val="CD7B17"/>
    <a:srgbClr val="A14D07"/>
    <a:srgbClr val="F4E2CC"/>
    <a:srgbClr val="604A8C"/>
    <a:srgbClr val="FFFFFF"/>
    <a:srgbClr val="E3DFEE"/>
    <a:srgbClr val="6F35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193" autoAdjust="0"/>
    <p:restoredTop sz="94660"/>
  </p:normalViewPr>
  <p:slideViewPr>
    <p:cSldViewPr>
      <p:cViewPr varScale="1">
        <p:scale>
          <a:sx n="69" d="100"/>
          <a:sy n="69" d="100"/>
        </p:scale>
        <p:origin x="-11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0" y="1484784"/>
            <a:ext cx="9144000" cy="1470025"/>
          </a:xfrm>
        </p:spPr>
        <p:txBody>
          <a:bodyPr/>
          <a:lstStyle>
            <a:lvl1pPr>
              <a:defRPr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278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6648"/>
            <a:ext cx="9132540" cy="614040"/>
          </a:xfrm>
        </p:spPr>
        <p:txBody>
          <a:bodyPr>
            <a:normAutofit/>
          </a:bodyPr>
          <a:lstStyle>
            <a:lvl1pPr algn="l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824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28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270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4400" b="1" kern="1200" cap="none" spc="0">
          <a:ln w="1905"/>
          <a:gradFill>
            <a:gsLst>
              <a:gs pos="0">
                <a:schemeClr val="accent6">
                  <a:shade val="20000"/>
                  <a:satMod val="200000"/>
                </a:schemeClr>
              </a:gs>
              <a:gs pos="78000">
                <a:schemeClr val="accent6">
                  <a:tint val="90000"/>
                  <a:shade val="89000"/>
                  <a:satMod val="220000"/>
                </a:schemeClr>
              </a:gs>
              <a:gs pos="100000">
                <a:schemeClr val="accent6">
                  <a:tint val="12000"/>
                  <a:satMod val="255000"/>
                </a:schemeClr>
              </a:gs>
            </a:gsLst>
            <a:lin ang="5400000"/>
          </a:gradFill>
          <a:effectLst>
            <a:innerShdw blurRad="69850" dist="43180" dir="5400000">
              <a:srgbClr val="000000">
                <a:alpha val="65000"/>
              </a:srgbClr>
            </a:innerShdw>
          </a:effectLst>
          <a:latin typeface="Arial Blac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edia/chas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edia/god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0000"/>
            <a:ext cx="9144000" cy="914400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19" name="TextBox 14"/>
          <p:cNvSpPr txBox="1"/>
          <p:nvPr/>
        </p:nvSpPr>
        <p:spPr>
          <a:xfrm>
            <a:off x="179512" y="1980000"/>
            <a:ext cx="8804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>
                  <a:glow rad="101600">
                    <a:srgbClr val="FFFFFF"/>
                  </a:glow>
                </a:effectLst>
                <a:latin typeface="Arial Black" pitchFamily="34" charset="0"/>
              </a:rPr>
              <a:t>ВРЕМЯ И КАЛЕНДАРЬ</a:t>
            </a:r>
            <a:endParaRPr lang="ru-RU" sz="2400" dirty="0">
              <a:solidFill>
                <a:schemeClr val="accent1">
                  <a:lumMod val="75000"/>
                </a:schemeClr>
              </a:solidFill>
              <a:effectLst>
                <a:glow rad="101600">
                  <a:srgbClr val="FFFFFF"/>
                </a:glow>
              </a:effectLst>
              <a:latin typeface="Arial Black" pitchFamily="34" charset="0"/>
            </a:endParaRPr>
          </a:p>
        </p:txBody>
      </p:sp>
      <p:sp>
        <p:nvSpPr>
          <p:cNvPr id="15" name="Заголовок 1"/>
          <p:cNvSpPr>
            <a:spLocks noGrp="1"/>
          </p:cNvSpPr>
          <p:nvPr>
            <p:ph type="ctrTitle"/>
          </p:nvPr>
        </p:nvSpPr>
        <p:spPr>
          <a:xfrm>
            <a:off x="1191444" y="1548000"/>
            <a:ext cx="7812360" cy="548760"/>
          </a:xfrm>
        </p:spPr>
        <p:txBody>
          <a:bodyPr>
            <a:normAutofit/>
          </a:bodyPr>
          <a:lstStyle/>
          <a:p>
            <a:pPr algn="r"/>
            <a:r>
              <a:rPr lang="ru-RU" sz="18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effectLst/>
              </a:rPr>
              <a:t>АСТРОМЕТРИЯ</a:t>
            </a:r>
            <a:endParaRPr lang="ru-RU" sz="18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bg1"/>
              </a:solidFill>
              <a:effectLst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588" y="2495883"/>
            <a:ext cx="3810000" cy="2343150"/>
          </a:xfrm>
          <a:prstGeom prst="rect">
            <a:avLst/>
          </a:prstGeom>
          <a:ln w="635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141895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Подумай…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171064" y="898496"/>
            <a:ext cx="5708733" cy="5266752"/>
            <a:chOff x="171064" y="898496"/>
            <a:chExt cx="5708733" cy="5266752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182719" y="5913248"/>
              <a:ext cx="5697078" cy="252000"/>
            </a:xfrm>
            <a:prstGeom prst="rect">
              <a:avLst/>
            </a:prstGeom>
            <a:ln w="63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171064" y="898496"/>
              <a:ext cx="5697079" cy="501475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sz="2400" b="1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ВОПРОСЫ И </a:t>
              </a:r>
              <a:r>
                <a:rPr lang="ru-RU" sz="2400" b="1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ЗАДАНИЯ:</a:t>
              </a:r>
              <a:endParaRPr lang="ru-RU" sz="2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  <a:p>
              <a:pPr marL="342900" indent="-342900">
                <a:buFont typeface="Arial" pitchFamily="34" charset="0"/>
                <a:buChar char="•"/>
              </a:pPr>
              <a:r>
                <a:rPr lang="ru-RU" sz="24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Что </a:t>
              </a:r>
              <a:r>
                <a:rPr lang="ru-RU" sz="24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такое солнечные и звёздные </a:t>
              </a:r>
              <a:r>
                <a:rPr lang="ru-RU" sz="24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сутки?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ru-RU" sz="24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25 </a:t>
              </a:r>
              <a:r>
                <a:rPr lang="ru-RU" sz="24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декабря солнечные часы в Москве показали истинный полдень. Каково московское время в этот момент и время в Лондоне? Долгота </a:t>
              </a:r>
              <a:r>
                <a:rPr lang="ru-RU" sz="24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Москвы </a:t>
              </a:r>
              <a:r>
                <a:rPr lang="el-GR" sz="2400" dirty="0" smtClean="0">
                  <a:solidFill>
                    <a:schemeClr val="tx2">
                      <a:lumMod val="75000"/>
                    </a:schemeClr>
                  </a:solidFill>
                  <a:latin typeface="Cambria Math"/>
                  <a:ea typeface="Cambria Math"/>
                  <a:cs typeface="Arial" pitchFamily="34" charset="0"/>
                </a:rPr>
                <a:t>λ</a:t>
              </a:r>
              <a:r>
                <a:rPr lang="ru-RU" sz="2400" dirty="0" smtClean="0">
                  <a:solidFill>
                    <a:schemeClr val="tx2">
                      <a:lumMod val="75000"/>
                    </a:schemeClr>
                  </a:solidFill>
                  <a:latin typeface="Cambria Math"/>
                  <a:ea typeface="Cambria Math"/>
                  <a:cs typeface="Arial" pitchFamily="34" charset="0"/>
                </a:rPr>
                <a:t> =</a:t>
              </a:r>
              <a:r>
                <a:rPr lang="ru-RU" sz="24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 2</a:t>
              </a:r>
              <a:r>
                <a:rPr lang="ru-RU" sz="2400" baseline="300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Ч</a:t>
              </a:r>
              <a:r>
                <a:rPr lang="ru-RU" sz="24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30</a:t>
              </a:r>
              <a:r>
                <a:rPr lang="ru-RU" sz="2400" baseline="300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М</a:t>
              </a:r>
              <a:r>
                <a:rPr lang="ru-RU" sz="24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.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ru-RU" sz="24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22 </a:t>
              </a:r>
              <a:r>
                <a:rPr lang="ru-RU" sz="24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декабря в Москве в истинный полдень склонение Солнца составляет -23,5°. Чему равна высота Солнца над горизонтом в этот момент?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4399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400" kern="0" dirty="0">
                <a:ln>
                  <a:noFill/>
                </a:ln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cs typeface="Arial"/>
              </a:rPr>
              <a:t>Домашнее задание: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66843"/>
            <a:ext cx="66064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 § 7;</a:t>
            </a:r>
          </a:p>
          <a:p>
            <a:r>
              <a:rPr lang="ru-RU" sz="2000" dirty="0"/>
              <a:t> Подготовить сообщения по темам:</a:t>
            </a:r>
          </a:p>
          <a:p>
            <a:r>
              <a:rPr lang="ru-RU" sz="2000" dirty="0"/>
              <a:t>древние календари России;</a:t>
            </a:r>
          </a:p>
          <a:p>
            <a:r>
              <a:rPr lang="ru-RU" sz="2000" dirty="0"/>
              <a:t>греческий календарь;</a:t>
            </a:r>
          </a:p>
          <a:p>
            <a:r>
              <a:rPr lang="ru-RU" sz="2000" dirty="0"/>
              <a:t>афинский календарь;</a:t>
            </a:r>
          </a:p>
          <a:p>
            <a:r>
              <a:rPr lang="ru-RU" sz="2000" dirty="0"/>
              <a:t>македонский календарь;</a:t>
            </a:r>
          </a:p>
          <a:p>
            <a:r>
              <a:rPr lang="ru-RU" sz="2000" dirty="0"/>
              <a:t>египетский календарь.</a:t>
            </a:r>
          </a:p>
          <a:p>
            <a:r>
              <a:rPr lang="ru-RU" sz="2000" dirty="0"/>
              <a:t>При подготовке сообщения указать следующие положения:</a:t>
            </a:r>
          </a:p>
          <a:p>
            <a:r>
              <a:rPr lang="ru-RU" sz="2000" dirty="0"/>
              <a:t>а) тип календаря, б) космические явления, лежащие в основе счета времени; в) небесные явления, по которым ведется отсчет времени; г) соответствующие единицы измерения, их длительность; д) достоинства и недостатки календаря; е) начальная дата летоисчисления.</a:t>
            </a:r>
          </a:p>
        </p:txBody>
      </p:sp>
    </p:spTree>
    <p:extLst>
      <p:ext uri="{BB962C8B-B14F-4D97-AF65-F5344CB8AC3E}">
        <p14:creationId xmlns:p14="http://schemas.microsoft.com/office/powerpoint/2010/main" val="1091797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Цель нашего урока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0" y="54000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Основной задачей астрономии в течение веков было измерение времени и ведение календаря. Течение времени может измеряться посредством какого-либо регулярно повторяющегося в природе процесса.</a:t>
            </a:r>
          </a:p>
        </p:txBody>
      </p:sp>
      <p:grpSp>
        <p:nvGrpSpPr>
          <p:cNvPr id="11" name="Группа 10"/>
          <p:cNvGrpSpPr/>
          <p:nvPr/>
        </p:nvGrpSpPr>
        <p:grpSpPr>
          <a:xfrm>
            <a:off x="179124" y="1700808"/>
            <a:ext cx="5112956" cy="4444428"/>
            <a:chOff x="4320000" y="1844824"/>
            <a:chExt cx="5112956" cy="4444428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4320000" y="1844824"/>
              <a:ext cx="5112956" cy="252000"/>
            </a:xfrm>
            <a:prstGeom prst="rect">
              <a:avLst/>
            </a:prstGeom>
            <a:ln w="63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4320000" y="2088000"/>
              <a:ext cx="5112956" cy="420125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sz="2000" b="1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ВЫ УЗНАЕТЕ:</a:t>
              </a:r>
            </a:p>
            <a:p>
              <a:pPr marL="457200" indent="-457200">
                <a:buFont typeface="Arial" pitchFamily="34" charset="0"/>
                <a:buChar char="•"/>
              </a:pPr>
              <a:r>
                <a:rPr lang="ru-RU" sz="20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В </a:t>
              </a:r>
              <a:r>
                <a:rPr lang="ru-RU" sz="20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чём заключаются различия между звёздным и солнечным </a:t>
              </a:r>
              <a:r>
                <a:rPr lang="ru-RU" sz="20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временем.</a:t>
              </a:r>
            </a:p>
            <a:p>
              <a:pPr marL="457200" indent="-457200">
                <a:buFont typeface="Arial" pitchFamily="34" charset="0"/>
                <a:buChar char="•"/>
              </a:pPr>
              <a:r>
                <a:rPr lang="ru-RU" sz="20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Как </a:t>
              </a:r>
              <a:r>
                <a:rPr lang="ru-RU" sz="20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устроен лунный календарь. </a:t>
              </a:r>
              <a:endParaRPr lang="ru-RU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  <a:p>
              <a:pPr marL="457200" indent="-457200">
                <a:buFont typeface="Arial" pitchFamily="34" charset="0"/>
                <a:buChar char="•"/>
              </a:pPr>
              <a:r>
                <a:rPr lang="ru-RU" sz="20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Как </a:t>
              </a:r>
              <a:r>
                <a:rPr lang="ru-RU" sz="20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устроен солнечный </a:t>
              </a:r>
              <a:r>
                <a:rPr lang="ru-RU" sz="20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календарь.</a:t>
              </a:r>
            </a:p>
            <a:p>
              <a:pPr marL="457200" indent="-457200">
                <a:buFont typeface="Arial" pitchFamily="34" charset="0"/>
                <a:buChar char="•"/>
              </a:pPr>
              <a:r>
                <a:rPr lang="ru-RU" sz="20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В </a:t>
              </a:r>
              <a:r>
                <a:rPr lang="ru-RU" sz="20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чём состоит различие юлианского календаря от григорианского.</a:t>
              </a:r>
            </a:p>
            <a:p>
              <a:r>
                <a:rPr lang="ru-RU" sz="2000" b="1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ВСПОМНИТЕ: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ru-RU" sz="20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Где </a:t>
              </a:r>
              <a:r>
                <a:rPr lang="ru-RU" sz="20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появились первые </a:t>
              </a:r>
              <a:r>
                <a:rPr lang="ru-RU" sz="20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календари?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ru-RU" sz="2000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Чему </a:t>
              </a:r>
              <a:r>
                <a:rPr lang="ru-RU" sz="2000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равна продолжительность синодического месяца?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8715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Звездное и солнечное время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692696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Назовите периодические астрономические явления природы…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024000" y="1170678"/>
            <a:ext cx="4734272" cy="193899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400" dirty="0"/>
              <a:t>чередованием дня и ночи, сезонов года, т. е. с вращением Земли вокруг своей оси и обращением Земли вокруг Солнца.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7920000" y="1170678"/>
            <a:ext cx="625595" cy="360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225C42"/>
                </a:solidFill>
              </a:rPr>
              <a:t>?</a:t>
            </a:r>
            <a:endParaRPr lang="ru-RU" sz="2800" dirty="0">
              <a:solidFill>
                <a:srgbClr val="225C42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266" y="1130488"/>
            <a:ext cx="2762250" cy="4810125"/>
          </a:xfrm>
          <a:prstGeom prst="rect">
            <a:avLst/>
          </a:prstGeom>
          <a:effectLst>
            <a:outerShdw blurRad="190500" dist="50800" dir="2700000" algn="tl" rotWithShape="0">
              <a:prstClr val="black">
                <a:alpha val="60000"/>
              </a:prstClr>
            </a:outerShdw>
          </a:effectLst>
        </p:spPr>
      </p:pic>
      <p:sp>
        <p:nvSpPr>
          <p:cNvPr id="19" name="Прямоугольник 18"/>
          <p:cNvSpPr/>
          <p:nvPr/>
        </p:nvSpPr>
        <p:spPr>
          <a:xfrm>
            <a:off x="3024000" y="3304717"/>
            <a:ext cx="59404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Как определяются </a:t>
            </a:r>
            <a:r>
              <a:rPr lang="ru-RU" sz="2400" b="1" dirty="0" smtClean="0">
                <a:solidFill>
                  <a:srgbClr val="C00000"/>
                </a:solidFill>
              </a:rPr>
              <a:t>звездные сутки</a:t>
            </a:r>
            <a:r>
              <a:rPr lang="ru-RU" sz="2400" dirty="0" smtClean="0"/>
              <a:t>?</a:t>
            </a:r>
            <a:endParaRPr lang="ru-RU" sz="24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024000" y="3766382"/>
            <a:ext cx="4734272" cy="230832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400" dirty="0"/>
              <a:t>Звёздные сутки — период вращения Земли вокруг собственной оси в системе отсчёта, связанной с удалёнными звёздами</a:t>
            </a:r>
            <a:r>
              <a:rPr lang="ru-RU" sz="2400" dirty="0" smtClean="0"/>
              <a:t>. (24 ч; 1ч = 60 мин; 1 мин = 60 с).</a:t>
            </a:r>
            <a:endParaRPr lang="ru-RU" sz="24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920000" y="3766382"/>
            <a:ext cx="625595" cy="360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225C42"/>
                </a:solidFill>
              </a:rPr>
              <a:t>?</a:t>
            </a:r>
            <a:endParaRPr lang="ru-RU" sz="2800" dirty="0">
              <a:solidFill>
                <a:srgbClr val="225C4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947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Звездное и солнечное время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692696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Звездное время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7504" y="1170678"/>
            <a:ext cx="8856984" cy="193899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400" dirty="0" smtClean="0"/>
              <a:t>Звёздное </a:t>
            </a:r>
            <a:r>
              <a:rPr lang="ru-RU" sz="2400" dirty="0"/>
              <a:t>время </a:t>
            </a:r>
            <a:r>
              <a:rPr lang="ru-RU" sz="2400" i="1" dirty="0"/>
              <a:t>S </a:t>
            </a:r>
            <a:r>
              <a:rPr lang="ru-RU" sz="2400" dirty="0"/>
              <a:t>измеряется часовым углом точки весеннего равноденствия </a:t>
            </a:r>
            <a:r>
              <a:rPr lang="ru-RU" sz="2400" i="1" dirty="0" smtClean="0"/>
              <a:t>t</a:t>
            </a:r>
            <a:r>
              <a:rPr lang="el-GR" sz="2400" i="1" baseline="-25000" dirty="0" smtClean="0"/>
              <a:t>ϒ</a:t>
            </a:r>
            <a:r>
              <a:rPr lang="ru-RU" sz="2400" i="1" dirty="0" smtClean="0"/>
              <a:t>. </a:t>
            </a:r>
            <a:r>
              <a:rPr lang="ru-RU" sz="2400" dirty="0"/>
              <a:t>Для любой звезды имеется связь между звёздным временем </a:t>
            </a:r>
            <a:r>
              <a:rPr lang="ru-RU" sz="2400" i="1" dirty="0"/>
              <a:t>S, </a:t>
            </a:r>
            <a:r>
              <a:rPr lang="ru-RU" sz="2400" dirty="0"/>
              <a:t>часовым углом </a:t>
            </a:r>
            <a:r>
              <a:rPr lang="ru-RU" sz="2400" i="1" dirty="0"/>
              <a:t>t </a:t>
            </a:r>
            <a:r>
              <a:rPr lang="ru-RU" sz="2400" dirty="0"/>
              <a:t>и прямым восхождением </a:t>
            </a:r>
            <a:r>
              <a:rPr lang="el-GR" sz="2400" dirty="0" smtClean="0">
                <a:latin typeface="Cambria Math"/>
                <a:ea typeface="Cambria Math"/>
              </a:rPr>
              <a:t>α</a:t>
            </a:r>
            <a:r>
              <a:rPr lang="ru-RU" sz="2400" dirty="0" smtClean="0"/>
              <a:t> </a:t>
            </a:r>
            <a:r>
              <a:rPr lang="ru-RU" sz="2400" dirty="0"/>
              <a:t>звезды:</a:t>
            </a:r>
          </a:p>
          <a:p>
            <a:r>
              <a:rPr lang="en-US" sz="2400" i="1" dirty="0"/>
              <a:t>S </a:t>
            </a:r>
            <a:r>
              <a:rPr lang="ru-RU" sz="2400" i="1" dirty="0" smtClean="0"/>
              <a:t>=</a:t>
            </a:r>
            <a:r>
              <a:rPr lang="en-US" sz="2400" i="1" dirty="0" smtClean="0"/>
              <a:t> t</a:t>
            </a:r>
            <a:r>
              <a:rPr lang="el-GR" sz="2400" i="1" baseline="-25000" dirty="0" smtClean="0"/>
              <a:t>ϒ</a:t>
            </a:r>
            <a:r>
              <a:rPr lang="ru-RU" sz="2400" i="1" baseline="-25000" dirty="0" smtClean="0"/>
              <a:t> </a:t>
            </a:r>
            <a:r>
              <a:rPr lang="ru-RU" sz="2400" dirty="0" smtClean="0"/>
              <a:t>= </a:t>
            </a:r>
            <a:r>
              <a:rPr lang="el-GR" sz="2400" dirty="0" smtClean="0">
                <a:latin typeface="Cambria Math"/>
                <a:ea typeface="Cambria Math"/>
              </a:rPr>
              <a:t>α</a:t>
            </a:r>
            <a:r>
              <a:rPr lang="ru-RU" sz="2400" dirty="0" smtClean="0"/>
              <a:t> </a:t>
            </a:r>
            <a:r>
              <a:rPr lang="ru-RU" sz="2400" dirty="0"/>
              <a:t>+ </a:t>
            </a:r>
            <a:r>
              <a:rPr lang="en-US" sz="2400" i="1" dirty="0"/>
              <a:t>t.</a:t>
            </a:r>
            <a:endParaRPr lang="ru-RU" sz="2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26473" y="3304717"/>
            <a:ext cx="59404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Солнечное время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26473" y="3766382"/>
            <a:ext cx="8856984" cy="230832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400" dirty="0"/>
              <a:t>Продолжительность солнечных суток, по которым мы живём, определяется промежутком времени между двумя последовательными верхними кульминациями Солнца</a:t>
            </a:r>
            <a:r>
              <a:rPr lang="ru-RU" sz="2400" dirty="0" smtClean="0"/>
              <a:t>.</a:t>
            </a:r>
          </a:p>
          <a:p>
            <a:endParaRPr lang="ru-RU" sz="2400" dirty="0"/>
          </a:p>
          <a:p>
            <a:r>
              <a:rPr lang="ru-RU" sz="2400" dirty="0"/>
              <a:t>Различают истинное солнечное время Т</a:t>
            </a:r>
            <a:r>
              <a:rPr lang="ru-RU" sz="2400" baseline="-25000" dirty="0"/>
              <a:t>®</a:t>
            </a:r>
            <a:r>
              <a:rPr lang="ru-RU" sz="2400" dirty="0"/>
              <a:t>, среднее солнечное время </a:t>
            </a:r>
            <a:r>
              <a:rPr lang="ru-RU" sz="2400" dirty="0" smtClean="0"/>
              <a:t>Т</a:t>
            </a:r>
            <a:r>
              <a:rPr lang="el-GR" sz="2400" baseline="-25000" dirty="0" smtClean="0">
                <a:latin typeface="Cambria Math"/>
                <a:ea typeface="Cambria Math"/>
              </a:rPr>
              <a:t>λ</a:t>
            </a:r>
            <a:r>
              <a:rPr lang="ru-RU" sz="2400" dirty="0" smtClean="0"/>
              <a:t>, </a:t>
            </a:r>
            <a:r>
              <a:rPr lang="ru-RU" sz="2400" dirty="0"/>
              <a:t>мировое Т</a:t>
            </a:r>
            <a:r>
              <a:rPr lang="ru-RU" sz="2400" baseline="-25000" dirty="0"/>
              <a:t>0</a:t>
            </a:r>
            <a:r>
              <a:rPr lang="ru-RU" sz="2400" dirty="0"/>
              <a:t> и поясное солнечное время.</a:t>
            </a:r>
          </a:p>
        </p:txBody>
      </p:sp>
    </p:spTree>
    <p:extLst>
      <p:ext uri="{BB962C8B-B14F-4D97-AF65-F5344CB8AC3E}">
        <p14:creationId xmlns:p14="http://schemas.microsoft.com/office/powerpoint/2010/main" val="277482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Звездное и солнечное время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5075" y="748221"/>
            <a:ext cx="4397094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400" dirty="0"/>
              <a:t>Момент верхней кульминации Солнца называется истинным полднем (середина дня).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95075" y="2132856"/>
            <a:ext cx="4397094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400" dirty="0" smtClean="0"/>
              <a:t>Момент </a:t>
            </a:r>
            <a:r>
              <a:rPr lang="ru-RU" sz="2400" dirty="0"/>
              <a:t>нижней кульминации </a:t>
            </a:r>
            <a:r>
              <a:rPr lang="ru-RU" sz="2400" dirty="0" smtClean="0"/>
              <a:t>Солнца называется </a:t>
            </a:r>
            <a:r>
              <a:rPr lang="ru-RU" sz="2400" dirty="0"/>
              <a:t>истинной полночью (середина ночи),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95075" y="3573016"/>
            <a:ext cx="4397094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400" dirty="0" smtClean="0"/>
              <a:t>Истинные </a:t>
            </a:r>
            <a:r>
              <a:rPr lang="ru-RU" sz="2400" dirty="0"/>
              <a:t>солнечные сутки продолжительнее звёздных суток примерно на 4 мин. 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00" y="575999"/>
            <a:ext cx="4248000" cy="622312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54229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Всемирное время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5074" y="748221"/>
            <a:ext cx="8941421" cy="193899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400" dirty="0" smtClean="0"/>
              <a:t>Среднее </a:t>
            </a:r>
            <a:r>
              <a:rPr lang="ru-RU" sz="2400" dirty="0"/>
              <a:t>время на нулевом меридиане Гринвичской обсерватории в Лондоне получило название </a:t>
            </a:r>
            <a:r>
              <a:rPr lang="ru-RU" sz="2400" i="1" dirty="0"/>
              <a:t>всемирного времени </a:t>
            </a:r>
            <a:r>
              <a:rPr lang="ru-RU" sz="2400" dirty="0"/>
              <a:t>(обозначается </a:t>
            </a:r>
            <a:r>
              <a:rPr lang="ru-RU" sz="2400" i="1" dirty="0"/>
              <a:t>Т</a:t>
            </a:r>
            <a:r>
              <a:rPr lang="ru-RU" sz="2400" i="1" baseline="-25000" dirty="0"/>
              <a:t>0</a:t>
            </a:r>
            <a:r>
              <a:rPr lang="ru-RU" sz="2400" i="1" dirty="0"/>
              <a:t>). </a:t>
            </a:r>
            <a:endParaRPr lang="ru-RU" sz="2400" i="1" dirty="0" smtClean="0"/>
          </a:p>
          <a:p>
            <a:r>
              <a:rPr lang="ru-RU" sz="2400" dirty="0" smtClean="0"/>
              <a:t>Тогда </a:t>
            </a:r>
            <a:r>
              <a:rPr lang="ru-RU" sz="2400" dirty="0"/>
              <a:t>в любом пункте с долготой </a:t>
            </a:r>
            <a:r>
              <a:rPr lang="el-GR" sz="2400" i="1" dirty="0" smtClean="0">
                <a:latin typeface="Cambria Math"/>
                <a:ea typeface="Cambria Math"/>
              </a:rPr>
              <a:t>λ</a:t>
            </a:r>
            <a:r>
              <a:rPr lang="ru-RU" sz="2400" i="1" dirty="0" smtClean="0"/>
              <a:t> </a:t>
            </a:r>
            <a:r>
              <a:rPr lang="ru-RU" sz="2400" dirty="0"/>
              <a:t>среднее солнечное время</a:t>
            </a:r>
          </a:p>
          <a:p>
            <a:r>
              <a:rPr lang="ru-RU" sz="2400" i="1" dirty="0" smtClean="0"/>
              <a:t>Т</a:t>
            </a:r>
            <a:r>
              <a:rPr lang="el-GR" sz="2400" i="1" baseline="-25000" dirty="0" smtClean="0">
                <a:latin typeface="Cambria Math"/>
                <a:ea typeface="Cambria Math"/>
              </a:rPr>
              <a:t>λ</a:t>
            </a:r>
            <a:r>
              <a:rPr lang="ru-RU" sz="2400" i="1" dirty="0" smtClean="0"/>
              <a:t> </a:t>
            </a:r>
            <a:r>
              <a:rPr lang="ru-RU" sz="2400" i="1" dirty="0"/>
              <a:t>= Т</a:t>
            </a:r>
            <a:r>
              <a:rPr lang="ru-RU" sz="2400" i="1" baseline="-25000" dirty="0"/>
              <a:t>0</a:t>
            </a:r>
            <a:r>
              <a:rPr lang="ru-RU" sz="2400" i="1" dirty="0"/>
              <a:t> </a:t>
            </a:r>
            <a:r>
              <a:rPr lang="ru-RU" sz="2400" dirty="0"/>
              <a:t>+ </a:t>
            </a:r>
            <a:r>
              <a:rPr lang="el-GR" sz="2400" dirty="0" smtClean="0">
                <a:latin typeface="Cambria Math"/>
                <a:ea typeface="Cambria Math"/>
              </a:rPr>
              <a:t>λ</a:t>
            </a:r>
            <a:r>
              <a:rPr lang="en-US" sz="2400" dirty="0" smtClean="0"/>
              <a:t>.</a:t>
            </a:r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95074" y="2852936"/>
            <a:ext cx="8941420" cy="230832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400" dirty="0"/>
              <a:t>В системе поясного времени весь земной шар разбит вдоль меридианов на 24 часовых пояса, в каждом месте внутри пояса время одинаковое.</a:t>
            </a:r>
          </a:p>
          <a:p>
            <a:r>
              <a:rPr lang="ru-RU" sz="2400" dirty="0"/>
              <a:t>Зная всемирное время Т</a:t>
            </a:r>
            <a:r>
              <a:rPr lang="ru-RU" sz="2400" baseline="-25000" dirty="0"/>
              <a:t>0</a:t>
            </a:r>
            <a:r>
              <a:rPr lang="ru-RU" sz="2400" dirty="0"/>
              <a:t> и номер </a:t>
            </a:r>
            <a:r>
              <a:rPr lang="en-US" sz="2400" dirty="0" smtClean="0"/>
              <a:t>n</a:t>
            </a:r>
            <a:r>
              <a:rPr lang="ru-RU" sz="2400" dirty="0" smtClean="0"/>
              <a:t> </a:t>
            </a:r>
            <a:r>
              <a:rPr lang="ru-RU" sz="2400" dirty="0"/>
              <a:t>часового пояса, можно определить поясное время:</a:t>
            </a:r>
          </a:p>
          <a:p>
            <a:r>
              <a:rPr lang="ru-RU" sz="2400" dirty="0" err="1"/>
              <a:t>Тп</a:t>
            </a:r>
            <a:r>
              <a:rPr lang="ru-RU" sz="2400" dirty="0"/>
              <a:t> = Т</a:t>
            </a:r>
            <a:r>
              <a:rPr lang="ru-RU" sz="2400" baseline="-25000" dirty="0"/>
              <a:t>0</a:t>
            </a:r>
            <a:r>
              <a:rPr lang="ru-RU" sz="2400" dirty="0"/>
              <a:t> + </a:t>
            </a:r>
            <a:r>
              <a:rPr lang="en-US" sz="2400" dirty="0" smtClean="0"/>
              <a:t>n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11" name="Скругленный прямоугольник 10">
            <a:hlinkClick r:id="rId2" action="ppaction://hlinkfile"/>
          </p:cNvPr>
          <p:cNvSpPr/>
          <p:nvPr/>
        </p:nvSpPr>
        <p:spPr>
          <a:xfrm>
            <a:off x="5652121" y="5301208"/>
            <a:ext cx="3404654" cy="360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225C42"/>
                </a:solidFill>
              </a:rPr>
              <a:t>Поясное время</a:t>
            </a:r>
            <a:endParaRPr lang="ru-RU" sz="2800" dirty="0">
              <a:solidFill>
                <a:srgbClr val="225C4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30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Календари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65784" y="748221"/>
            <a:ext cx="4470711" cy="415498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400" dirty="0"/>
              <a:t>Основой любого календаря служат длительные промежутки времени, определяемые по периодическим явлениям природы — смене лунных фаз и смене сезонов года.</a:t>
            </a:r>
          </a:p>
          <a:p>
            <a:r>
              <a:rPr lang="ru-RU" sz="2400" dirty="0"/>
              <a:t>Календари, основанные на смене лунных фаз, называются лунными, на смене сезонов года — солнечными, а на обоих этих явлениях — лунно-солнечными.</a:t>
            </a:r>
          </a:p>
        </p:txBody>
      </p:sp>
      <p:sp>
        <p:nvSpPr>
          <p:cNvPr id="8" name="Овал 7"/>
          <p:cNvSpPr/>
          <p:nvPr/>
        </p:nvSpPr>
        <p:spPr>
          <a:xfrm>
            <a:off x="179512" y="748221"/>
            <a:ext cx="4154984" cy="4154984"/>
          </a:xfrm>
          <a:prstGeom prst="ellipse">
            <a:avLst/>
          </a:prstGeom>
          <a:blipFill>
            <a:blip r:embed="rId2"/>
            <a:stretch>
              <a:fillRect/>
            </a:stretch>
          </a:blip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88857" y="5157192"/>
            <a:ext cx="4245639" cy="83099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400" dirty="0" smtClean="0"/>
              <a:t>Как составлен лунный календарь?</a:t>
            </a:r>
            <a:endParaRPr lang="ru-RU" sz="2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572000" y="5157192"/>
            <a:ext cx="4245639" cy="83099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400" dirty="0" smtClean="0"/>
              <a:t>Как составлен солнечный календарь?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8808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Лунный и солнечный календари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8857" y="748221"/>
            <a:ext cx="4245639" cy="526297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Лунный календарный год </a:t>
            </a:r>
            <a:r>
              <a:rPr lang="ru-RU" sz="2400" dirty="0"/>
              <a:t>содержит 354 дня и делится на 12 месяцев, длительность которых чередуется по 30 и 29 дней и в среднем составляет 29,5 суток, т. е. близка к периоду смены лунных фаз. Для согласования календаря с сезонами года в лунном календаре раз в несколько лет вводят дополнительный месяц. Лунный календарь широко используется в мусульманском мире.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716016" y="748221"/>
            <a:ext cx="4245639" cy="526297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400" dirty="0"/>
              <a:t>В Древнем Египте за три тысячелетия до нашей эры был создан </a:t>
            </a:r>
            <a:r>
              <a:rPr lang="ru-RU" sz="2400" b="1" dirty="0">
                <a:solidFill>
                  <a:srgbClr val="C00000"/>
                </a:solidFill>
              </a:rPr>
              <a:t>солнечный календарь</a:t>
            </a:r>
            <a:r>
              <a:rPr lang="ru-RU" sz="2400" dirty="0"/>
              <a:t>. Из наблюдений было установлено, что первое предутреннее появление ярких звёзд после периода их невидимости повторяется примерно через 360 суток. Поэтому первый древнеегипетский календарь содержал 360 дней и состоял из 12 месяцев, по 30 дней в каждом.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81151" y="6011200"/>
            <a:ext cx="88805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В </a:t>
            </a:r>
            <a:r>
              <a:rPr lang="ru-RU" sz="2400" dirty="0">
                <a:solidFill>
                  <a:srgbClr val="C00000"/>
                </a:solidFill>
              </a:rPr>
              <a:t>дальнейшем длительность года была уточнена, и к началу нашей эры его продолжительность составляла 365,25 суток.</a:t>
            </a:r>
          </a:p>
        </p:txBody>
      </p:sp>
    </p:spTree>
    <p:extLst>
      <p:ext uri="{BB962C8B-B14F-4D97-AF65-F5344CB8AC3E}">
        <p14:creationId xmlns:p14="http://schemas.microsoft.com/office/powerpoint/2010/main" val="383463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Юлианский и Григорианский календари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8857" y="748221"/>
            <a:ext cx="4245639" cy="526297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400" dirty="0" smtClean="0"/>
              <a:t>Средняя </a:t>
            </a:r>
            <a:r>
              <a:rPr lang="ru-RU" sz="2400" dirty="0"/>
              <a:t>продолжительность календарного года </a:t>
            </a:r>
            <a:r>
              <a:rPr lang="ru-RU" sz="2400" dirty="0" smtClean="0"/>
              <a:t>равна </a:t>
            </a:r>
            <a:r>
              <a:rPr lang="ru-RU" sz="2400" dirty="0"/>
              <a:t>365,25 суток (365</a:t>
            </a:r>
            <a:r>
              <a:rPr lang="ru-RU" sz="2400" baseline="-25000" dirty="0"/>
              <a:t>Д</a:t>
            </a:r>
            <a:r>
              <a:rPr lang="ru-RU" sz="2400" dirty="0"/>
              <a:t>6</a:t>
            </a:r>
            <a:r>
              <a:rPr lang="ru-RU" sz="2400" baseline="-25000" dirty="0"/>
              <a:t>Ч</a:t>
            </a:r>
            <a:r>
              <a:rPr lang="ru-RU" sz="2400" dirty="0"/>
              <a:t>) </a:t>
            </a:r>
            <a:r>
              <a:rPr lang="ru-RU" sz="2400" dirty="0" smtClean="0"/>
              <a:t>—этот </a:t>
            </a:r>
            <a:r>
              <a:rPr lang="ru-RU" sz="2400" dirty="0"/>
              <a:t>промежуток времени </a:t>
            </a:r>
            <a:r>
              <a:rPr lang="ru-RU" sz="2400" dirty="0" smtClean="0"/>
              <a:t>назван </a:t>
            </a:r>
            <a:r>
              <a:rPr lang="ru-RU" sz="2400" b="1" dirty="0" smtClean="0">
                <a:solidFill>
                  <a:srgbClr val="C00000"/>
                </a:solidFill>
              </a:rPr>
              <a:t>юлианским </a:t>
            </a:r>
            <a:r>
              <a:rPr lang="ru-RU" sz="2400" b="1" dirty="0">
                <a:solidFill>
                  <a:srgbClr val="C00000"/>
                </a:solidFill>
              </a:rPr>
              <a:t>годом </a:t>
            </a:r>
            <a:r>
              <a:rPr lang="ru-RU" sz="2400" dirty="0"/>
              <a:t>(в честь Юлия Цезаря). Поскольку календарный год должен содержать целое число суток, было принято отсчитывать в трёх последовательных годах по 365 дней, </a:t>
            </a:r>
            <a:r>
              <a:rPr lang="ru-RU" sz="2400" dirty="0" smtClean="0"/>
              <a:t>а в </a:t>
            </a:r>
            <a:r>
              <a:rPr lang="ru-RU" sz="2400" dirty="0"/>
              <a:t>каждом четвёртом году — 366 дней (удлинённые, или високосные, годы).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716016" y="748221"/>
            <a:ext cx="4245639" cy="378565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400" dirty="0" smtClean="0"/>
              <a:t>В </a:t>
            </a:r>
            <a:r>
              <a:rPr lang="ru-RU" sz="2400" b="1" dirty="0" smtClean="0">
                <a:solidFill>
                  <a:srgbClr val="C00000"/>
                </a:solidFill>
              </a:rPr>
              <a:t>григорианском календаре </a:t>
            </a:r>
            <a:r>
              <a:rPr lang="ru-RU" sz="2400" dirty="0" smtClean="0"/>
              <a:t>чередование </a:t>
            </a:r>
            <a:r>
              <a:rPr lang="ru-RU" sz="2400" dirty="0"/>
              <a:t>простых и високосных годов в пределах каждого столетия ведётся так же, как и в юлианском календаре, но последний год столетия считается високосным только в том случае, если номер столетия делится на 4.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716015" y="4810871"/>
            <a:ext cx="4245639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400" dirty="0" smtClean="0"/>
              <a:t>В </a:t>
            </a:r>
            <a:r>
              <a:rPr lang="ru-RU" sz="2400" dirty="0"/>
              <a:t>России на григорианский календарь перешли в 1918 г., сместив даты уже на 13 суток.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12" name="Скругленный прямоугольник 11">
            <a:hlinkClick r:id="rId2" action="ppaction://hlinkfile"/>
          </p:cNvPr>
          <p:cNvSpPr/>
          <p:nvPr/>
        </p:nvSpPr>
        <p:spPr>
          <a:xfrm>
            <a:off x="88857" y="6093296"/>
            <a:ext cx="3404654" cy="360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225C42"/>
                </a:solidFill>
              </a:rPr>
              <a:t>Юлианский год</a:t>
            </a:r>
            <a:endParaRPr lang="ru-RU" sz="2800" dirty="0">
              <a:solidFill>
                <a:srgbClr val="225C4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37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3130</TotalTime>
  <Words>824</Words>
  <Application>Microsoft Office PowerPoint</Application>
  <PresentationFormat>Экран (4:3)</PresentationFormat>
  <Paragraphs>68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АСТРОМЕТРИЯ</vt:lpstr>
      <vt:lpstr>Цель нашего урока</vt:lpstr>
      <vt:lpstr>Звездное и солнечное время</vt:lpstr>
      <vt:lpstr>Звездное и солнечное время</vt:lpstr>
      <vt:lpstr>Звездное и солнечное время</vt:lpstr>
      <vt:lpstr>Всемирное время</vt:lpstr>
      <vt:lpstr>Календари</vt:lpstr>
      <vt:lpstr>Лунный и солнечный календари</vt:lpstr>
      <vt:lpstr>Юлианский и Григорианский календари</vt:lpstr>
      <vt:lpstr>Подумай…</vt:lpstr>
      <vt:lpstr>Домашнее задание: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svg</dc:creator>
  <cp:lastModifiedBy>RePack by Diakov</cp:lastModifiedBy>
  <cp:revision>421</cp:revision>
  <dcterms:created xsi:type="dcterms:W3CDTF">2015-06-18T09:54:57Z</dcterms:created>
  <dcterms:modified xsi:type="dcterms:W3CDTF">2019-10-13T07:41:54Z</dcterms:modified>
</cp:coreProperties>
</file>