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sldIdLst>
    <p:sldId id="256" r:id="rId2"/>
    <p:sldId id="277" r:id="rId3"/>
    <p:sldId id="401" r:id="rId4"/>
    <p:sldId id="379" r:id="rId5"/>
    <p:sldId id="415" r:id="rId6"/>
    <p:sldId id="409" r:id="rId7"/>
    <p:sldId id="410" r:id="rId8"/>
    <p:sldId id="411" r:id="rId9"/>
    <p:sldId id="412" r:id="rId10"/>
    <p:sldId id="413" r:id="rId11"/>
    <p:sldId id="414" r:id="rId12"/>
    <p:sldId id="399" r:id="rId13"/>
    <p:sldId id="38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604A8C"/>
    <a:srgbClr val="9966FF"/>
    <a:srgbClr val="FEF2E8"/>
    <a:srgbClr val="CD7B17"/>
    <a:srgbClr val="A14D07"/>
    <a:srgbClr val="F4E2CC"/>
    <a:srgbClr val="FFFFFF"/>
    <a:srgbClr val="E3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93" autoAdjust="0"/>
    <p:restoredTop sz="94660"/>
  </p:normalViewPr>
  <p:slideViewPr>
    <p:cSldViewPr>
      <p:cViewPr varScale="1">
        <p:scale>
          <a:sx n="69" d="100"/>
          <a:sy n="69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732B8-7DE3-4224-A3A5-3B4C69C3182C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2682B-DF02-4B2D-A814-6476C509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2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0000"/>
            <a:ext cx="9144000" cy="9144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191444" y="1548000"/>
            <a:ext cx="7812360" cy="54876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ln>
                  <a:solidFill>
                    <a:srgbClr val="FF9999"/>
                  </a:solidFill>
                </a:ln>
                <a:solidFill>
                  <a:schemeClr val="bg1"/>
                </a:solidFill>
                <a:effectLst/>
              </a:rPr>
              <a:t>СТРОЕНИЕ СОЛНЕЧНОЙ СИСТЕМЫ</a:t>
            </a:r>
            <a:endParaRPr lang="ru-RU" sz="1800" dirty="0">
              <a:ln>
                <a:solidFill>
                  <a:srgbClr val="FF9999"/>
                </a:solidFill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8000" y="5616000"/>
            <a:ext cx="878497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6" y="2210832"/>
            <a:ext cx="3810000" cy="268605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9" name="TextBox 14"/>
          <p:cNvSpPr txBox="1"/>
          <p:nvPr/>
        </p:nvSpPr>
        <p:spPr>
          <a:xfrm>
            <a:off x="179512" y="1980000"/>
            <a:ext cx="880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ЛУНА И ЕЕ ВЛИЯНИЕ НА ЗЕМЛЮ</a:t>
            </a:r>
            <a:endParaRPr lang="ru-RU" sz="2400" dirty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Приливы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87617" y="629359"/>
            <a:ext cx="8731797" cy="2079561"/>
            <a:chOff x="323528" y="224679"/>
            <a:chExt cx="8731797" cy="2079561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323528" y="332656"/>
              <a:ext cx="8632854" cy="19715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bg1">
                  <a:lumMod val="50000"/>
                </a:schemeClr>
              </a:solidFill>
            </a:ln>
            <a:effectLst>
              <a:outerShdw blurRad="889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39551" y="548680"/>
              <a:ext cx="8416831" cy="1755560"/>
            </a:xfrm>
            <a:prstGeom prst="rect">
              <a:avLst/>
            </a:prstGeom>
            <a:solidFill>
              <a:srgbClr val="FEF1E6"/>
            </a:solidFill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Земля также вызывает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приливы</a:t>
              </a:r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Луне, причём они существенно</a:t>
              </a:r>
            </a:p>
            <a:p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больше, чем приливы,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вызываемые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Луной на Земле. В прошлом,</a:t>
              </a:r>
            </a:p>
            <a:p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когда Луна ещё только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формировалась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и была расплавленной,</a:t>
              </a:r>
            </a:p>
            <a:p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приливное трение настолько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затормозило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вращение Луны,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что</a:t>
              </a:r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она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оказалась повёрнутой к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нам</a:t>
              </a:r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постоянно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одной стороной.</a:t>
              </a:r>
            </a:p>
          </p:txBody>
        </p:sp>
        <p:pic>
          <p:nvPicPr>
            <p:cNvPr id="12" name="Picture 2" descr="http://pngimages.net/sites/default/files/grey-paper-clip-png-image-2897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900000">
              <a:off x="8407325" y="22467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13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Прецессия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5" y="1535779"/>
            <a:ext cx="5810250" cy="26098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31160" y="620688"/>
            <a:ext cx="9005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— явление, при котором момент </a:t>
            </a:r>
            <a:r>
              <a:rPr lang="ru-RU" sz="2000" dirty="0" smtClean="0"/>
              <a:t>импульса тела </a:t>
            </a:r>
            <a:r>
              <a:rPr lang="ru-RU" sz="2000" dirty="0"/>
              <a:t>меняет своё направление в пространстве под </a:t>
            </a:r>
            <a:r>
              <a:rPr lang="ru-RU" sz="2000" dirty="0" smtClean="0"/>
              <a:t>действием </a:t>
            </a:r>
            <a:r>
              <a:rPr lang="ru-RU" sz="2000" dirty="0"/>
              <a:t>момента внешней силы.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278" y="4437112"/>
            <a:ext cx="9005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Так как Земля из-за своей </a:t>
            </a:r>
            <a:r>
              <a:rPr lang="ru-RU" dirty="0" err="1"/>
              <a:t>сплюснутости</a:t>
            </a:r>
            <a:r>
              <a:rPr lang="ru-RU" dirty="0"/>
              <a:t> имеет </a:t>
            </a:r>
            <a:r>
              <a:rPr lang="ru-RU" dirty="0" smtClean="0"/>
              <a:t>избыток </a:t>
            </a:r>
            <a:r>
              <a:rPr lang="ru-RU" dirty="0"/>
              <a:t>массы в экваториальной области, то Луна и </a:t>
            </a:r>
            <a:r>
              <a:rPr lang="ru-RU" dirty="0" smtClean="0"/>
              <a:t>Солнце своим </a:t>
            </a:r>
            <a:r>
              <a:rPr lang="ru-RU" dirty="0"/>
              <a:t>притяжением этих выступов стремятся </a:t>
            </a:r>
            <a:r>
              <a:rPr lang="ru-RU" dirty="0" smtClean="0"/>
              <a:t>повернуть Землю </a:t>
            </a:r>
            <a:r>
              <a:rPr lang="ru-RU" dirty="0"/>
              <a:t>таким образом, чтобы земной экватор </a:t>
            </a:r>
            <a:r>
              <a:rPr lang="ru-RU" dirty="0" smtClean="0"/>
              <a:t>совместился </a:t>
            </a:r>
            <a:r>
              <a:rPr lang="ru-RU" dirty="0"/>
              <a:t>с плоскостью эклиптики.</a:t>
            </a:r>
          </a:p>
          <a:p>
            <a:r>
              <a:rPr lang="ru-RU" dirty="0"/>
              <a:t>Этот поворот складывается с осевым вращением </a:t>
            </a:r>
            <a:r>
              <a:rPr lang="ru-RU" dirty="0" smtClean="0"/>
              <a:t>Земли и </a:t>
            </a:r>
            <a:r>
              <a:rPr lang="ru-RU" dirty="0"/>
              <a:t>приводит к медленному обращению оси вращения </a:t>
            </a:r>
            <a:r>
              <a:rPr lang="ru-RU" dirty="0" smtClean="0"/>
              <a:t>Земли </a:t>
            </a:r>
            <a:r>
              <a:rPr lang="ru-RU" dirty="0"/>
              <a:t>вокруг направления на полюс эклиптики с периодом</a:t>
            </a:r>
          </a:p>
          <a:p>
            <a:r>
              <a:rPr lang="ru-RU" dirty="0"/>
              <a:t>примерно 26 000 лет.</a:t>
            </a:r>
          </a:p>
        </p:txBody>
      </p:sp>
    </p:spTree>
    <p:extLst>
      <p:ext uri="{BB962C8B-B14F-4D97-AF65-F5344CB8AC3E}">
        <p14:creationId xmlns:p14="http://schemas.microsoft.com/office/powerpoint/2010/main" val="365158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8000"/>
            <a:ext cx="7620000" cy="10763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14" y="3525657"/>
            <a:ext cx="9144000" cy="75895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000"/>
            <a:ext cx="9144000" cy="7132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Подумай…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13675" y="1218384"/>
            <a:ext cx="625595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83559" y="1369125"/>
            <a:ext cx="620862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Bookman Old Style" pitchFamily="18" charset="0"/>
                <a:cs typeface="Times New Roman" pitchFamily="18" charset="0"/>
              </a:rPr>
              <a:t>Из-за вращения Земли вокруг Солнца</a:t>
            </a:r>
            <a:endParaRPr lang="en-US" sz="2000" b="0" i="1" dirty="0" smtClean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876256" y="2827879"/>
            <a:ext cx="625595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9672" y="2784270"/>
            <a:ext cx="426441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i="1" smtClean="0">
                <a:latin typeface="Bookman Old Style" pitchFamily="18" charset="0"/>
                <a:cs typeface="Times New Roman" pitchFamily="18" charset="0"/>
              </a:rPr>
              <a:t>В лунных морях воды нет</a:t>
            </a:r>
            <a:endParaRPr lang="en-US" sz="2000" b="0" i="1" dirty="0" smtClean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213675" y="4104609"/>
            <a:ext cx="625595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0112" y="4104609"/>
            <a:ext cx="232019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Bookman Old Style" pitchFamily="18" charset="0"/>
                <a:cs typeface="Times New Roman" pitchFamily="18" charset="0"/>
              </a:rPr>
              <a:t>На экваторе </a:t>
            </a:r>
            <a:endParaRPr lang="en-US" sz="2000" b="0" i="1" dirty="0" smtClean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8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0" grpId="0" animBg="1"/>
      <p:bldP spid="20" grpId="1" animBg="1"/>
      <p:bldP spid="23" grpId="0" animBg="1"/>
      <p:bldP spid="2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ВИЗ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07999" y="724693"/>
            <a:ext cx="6048001" cy="2704251"/>
            <a:chOff x="152305" y="898496"/>
            <a:chExt cx="6048001" cy="2704251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52305" y="3350747"/>
              <a:ext cx="6048000" cy="252000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52306" y="898496"/>
              <a:ext cx="6048000" cy="245225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ВОПРОСЫ И ЗАДАНИЯ :</a:t>
              </a:r>
              <a:endPara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Вследствие чего возникает 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прецессия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земной оси?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Когда на Земле можно 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наблюдать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максимальные приливы? 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Аргументируйте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свой ответ.</a:t>
              </a:r>
              <a:endParaRPr lang="ru-RU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77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540000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Луна — единственный естественный спутник нашей планеты,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ближайшее к Земле небесное тело. Её отражённый свет мы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наблюдаем практически каждый день (вечер, ночь)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безоблачную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погоду.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4945" y="620688"/>
            <a:ext cx="4537055" cy="4824536"/>
            <a:chOff x="4320000" y="1844824"/>
            <a:chExt cx="4537055" cy="482453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320000" y="1844824"/>
              <a:ext cx="4537055" cy="360040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20000" y="2088000"/>
              <a:ext cx="4537055" cy="458136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ВЫ УЗНАЕТЕ: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Какова природа Луны.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Каким образом Луна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вызывает приливы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на Земле.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Что именно Луна вызывает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прецессию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земной оси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r>
                <a:rPr lang="ru-RU" sz="20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ВСПОМНИТЕ: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Что такое фазы Луны?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Почему происходят </a:t>
              </a:r>
              <a:r>
                <a:rPr lang="ru-RU" sz="200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лунные </a:t>
              </a:r>
              <a:r>
                <a:rPr lang="ru-RU" sz="200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затмения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Подумай…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692696"/>
            <a:ext cx="88569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Каков состав объектов Солнечной системы?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каким законам движутся планеты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Что такое прецессия земной оси?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Каково внутреннее строение Земли?</a:t>
            </a:r>
          </a:p>
          <a:p>
            <a:endParaRPr lang="ru-RU" sz="24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516216" y="4077072"/>
            <a:ext cx="2160240" cy="2160240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5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Природа Луны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0688"/>
            <a:ext cx="5667375" cy="59245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5774879" y="626491"/>
            <a:ext cx="33691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Луна лишена воды и атмосферы. </a:t>
            </a:r>
            <a:endParaRPr lang="ru-RU" sz="2000" dirty="0" smtClean="0"/>
          </a:p>
          <a:p>
            <a:r>
              <a:rPr lang="ru-RU" sz="2000" dirty="0" smtClean="0"/>
              <a:t>За продолжительный </a:t>
            </a:r>
            <a:r>
              <a:rPr lang="ru-RU" sz="2000" dirty="0"/>
              <a:t>лунный день в течение 14,8 земных суток лунная</a:t>
            </a:r>
          </a:p>
          <a:p>
            <a:r>
              <a:rPr lang="ru-RU" sz="2000" dirty="0"/>
              <a:t>поверхность нагревается до температуры +130° C, а </a:t>
            </a:r>
            <a:r>
              <a:rPr lang="ru-RU" sz="2000" dirty="0" smtClean="0"/>
              <a:t>ночью </a:t>
            </a:r>
            <a:r>
              <a:rPr lang="ru-RU" sz="2000" dirty="0"/>
              <a:t>охлаждается </a:t>
            </a:r>
            <a:endParaRPr lang="ru-RU" sz="2000" dirty="0" smtClean="0"/>
          </a:p>
          <a:p>
            <a:r>
              <a:rPr lang="ru-RU" sz="2000" dirty="0" smtClean="0"/>
              <a:t>до </a:t>
            </a:r>
            <a:r>
              <a:rPr lang="ru-RU" sz="2000" dirty="0"/>
              <a:t>–170° C.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74879" y="3719410"/>
            <a:ext cx="3369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Следов жизни на Луне пока</a:t>
            </a:r>
          </a:p>
          <a:p>
            <a:r>
              <a:rPr lang="ru-RU" sz="2000" dirty="0"/>
              <a:t>тоже не обнаружено.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68144" y="4417293"/>
            <a:ext cx="3168352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/>
              <a:t>Рельеф лунного полушария,</a:t>
            </a:r>
          </a:p>
          <a:p>
            <a:r>
              <a:rPr lang="ru-RU" sz="2000" dirty="0"/>
              <a:t>обращённого к Земле, хорошо </a:t>
            </a:r>
            <a:r>
              <a:rPr lang="ru-RU" sz="2000" dirty="0" smtClean="0"/>
              <a:t>виден </a:t>
            </a:r>
            <a:r>
              <a:rPr lang="ru-RU" sz="2000" dirty="0"/>
              <a:t>даже в небольшой телескоп.</a:t>
            </a:r>
          </a:p>
        </p:txBody>
      </p:sp>
    </p:spTree>
    <p:extLst>
      <p:ext uri="{BB962C8B-B14F-4D97-AF65-F5344CB8AC3E}">
        <p14:creationId xmlns:p14="http://schemas.microsoft.com/office/powerpoint/2010/main" val="15589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media\lu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8" y="0"/>
            <a:ext cx="8756371" cy="445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244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Природа Луны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82607" y="626491"/>
            <a:ext cx="47613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Первым искусственным спутником Луны 3 апреля 1966 </a:t>
            </a:r>
            <a:r>
              <a:rPr lang="ru-RU" sz="2000" dirty="0" smtClean="0"/>
              <a:t>г. стал </a:t>
            </a:r>
            <a:r>
              <a:rPr lang="ru-RU" sz="2000" dirty="0"/>
              <a:t>советский космический аппарат </a:t>
            </a:r>
            <a:endParaRPr lang="ru-RU" sz="2000" dirty="0" smtClean="0"/>
          </a:p>
          <a:p>
            <a:r>
              <a:rPr lang="ru-RU" sz="2000" dirty="0" smtClean="0"/>
              <a:t>«</a:t>
            </a:r>
            <a:r>
              <a:rPr lang="ru-RU" sz="2000" dirty="0"/>
              <a:t>Луна-10».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6328" y="3713256"/>
            <a:ext cx="421627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По современным представлениям большинство </a:t>
            </a:r>
            <a:r>
              <a:rPr lang="ru-RU" sz="2000" dirty="0" smtClean="0"/>
              <a:t>кратеров </a:t>
            </a:r>
            <a:r>
              <a:rPr lang="ru-RU" sz="2000" dirty="0"/>
              <a:t>образовалось при столкновении с лунной </a:t>
            </a:r>
            <a:r>
              <a:rPr lang="ru-RU" sz="2000" dirty="0" smtClean="0"/>
              <a:t>поверхностью </a:t>
            </a:r>
            <a:r>
              <a:rPr lang="ru-RU" sz="2000" dirty="0"/>
              <a:t>крупных метеоритов, астероидов и комет.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44" y="626491"/>
            <a:ext cx="4229462" cy="294652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832" y="2348880"/>
            <a:ext cx="3792575" cy="43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57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Приливы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20688"/>
            <a:ext cx="48214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Уровень океанов испытывает постоянные,</a:t>
            </a:r>
          </a:p>
          <a:p>
            <a:r>
              <a:rPr lang="ru-RU" sz="2000" dirty="0"/>
              <a:t>правильные колебания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Максимумы подъёмов воды чередуются через </a:t>
            </a:r>
            <a:r>
              <a:rPr lang="ru-RU" sz="2000" dirty="0" smtClean="0"/>
              <a:t>определённые </a:t>
            </a:r>
            <a:r>
              <a:rPr lang="ru-RU" sz="2000" dirty="0"/>
              <a:t>промежутки времени, близкие к 12 ч 26 мин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 smtClean="0"/>
              <a:t>Из-за </a:t>
            </a:r>
            <a:r>
              <a:rPr lang="ru-RU" sz="2000" dirty="0"/>
              <a:t>движения Луны </a:t>
            </a:r>
            <a:r>
              <a:rPr lang="ru-RU" sz="2000" dirty="0" smtClean="0"/>
              <a:t>вокруг </a:t>
            </a:r>
            <a:r>
              <a:rPr lang="ru-RU" sz="2000" dirty="0"/>
              <a:t>Земли Луна проходит выше всего над горизонтом</a:t>
            </a:r>
          </a:p>
          <a:p>
            <a:r>
              <a:rPr lang="ru-RU" sz="2000" dirty="0"/>
              <a:t>как раз через 24 ч 52 мин. Это указывает на </a:t>
            </a:r>
            <a:r>
              <a:rPr lang="ru-RU" sz="2000" dirty="0" smtClean="0"/>
              <a:t>зависимость между </a:t>
            </a:r>
            <a:r>
              <a:rPr lang="ru-RU" sz="2000" dirty="0"/>
              <a:t>Луной и приливами.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456" y="620688"/>
            <a:ext cx="4197205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Приливы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20688"/>
            <a:ext cx="32758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Под действием </a:t>
            </a:r>
            <a:r>
              <a:rPr lang="ru-RU" sz="2000" dirty="0"/>
              <a:t>лунного </a:t>
            </a:r>
            <a:r>
              <a:rPr lang="ru-RU" sz="2000" dirty="0" smtClean="0"/>
              <a:t>притяжения водная </a:t>
            </a:r>
            <a:r>
              <a:rPr lang="ru-RU" sz="2000" dirty="0"/>
              <a:t>оболочка Земли принимает слегка вытянутую </a:t>
            </a:r>
            <a:r>
              <a:rPr lang="ru-RU" sz="2000" dirty="0" smtClean="0"/>
              <a:t>в сторону </a:t>
            </a:r>
            <a:r>
              <a:rPr lang="ru-RU" sz="2000" dirty="0"/>
              <a:t>Луны форму:</a:t>
            </a:r>
          </a:p>
          <a:p>
            <a:r>
              <a:rPr lang="ru-RU" sz="2000" dirty="0"/>
              <a:t>близ точек </a:t>
            </a:r>
            <a:r>
              <a:rPr lang="ru-RU" sz="2000" i="1" dirty="0"/>
              <a:t>A</a:t>
            </a:r>
            <a:r>
              <a:rPr lang="ru-RU" sz="2000" dirty="0"/>
              <a:t>, где Луна выше всего над горизонтом, и</a:t>
            </a:r>
          </a:p>
          <a:p>
            <a:r>
              <a:rPr lang="ru-RU" sz="2000" i="1" dirty="0"/>
              <a:t>B</a:t>
            </a:r>
            <a:r>
              <a:rPr lang="ru-RU" sz="2000" dirty="0"/>
              <a:t>, где Луна ниже всего под горизонтом, будет </a:t>
            </a:r>
            <a:r>
              <a:rPr lang="ru-RU" sz="2000" dirty="0" smtClean="0"/>
              <a:t>наблюдаться </a:t>
            </a:r>
            <a:r>
              <a:rPr lang="ru-RU" sz="2000" dirty="0"/>
              <a:t>прилив;</a:t>
            </a:r>
          </a:p>
          <a:p>
            <a:r>
              <a:rPr lang="ru-RU" sz="2000" dirty="0"/>
              <a:t>близ точек </a:t>
            </a:r>
            <a:r>
              <a:rPr lang="ru-RU" sz="2000" i="1" dirty="0"/>
              <a:t>C</a:t>
            </a:r>
            <a:r>
              <a:rPr lang="ru-RU" sz="2000" dirty="0"/>
              <a:t>, где Луна заходит, и </a:t>
            </a:r>
            <a:r>
              <a:rPr lang="ru-RU" sz="2000" i="1" dirty="0"/>
              <a:t>D</a:t>
            </a:r>
            <a:r>
              <a:rPr lang="ru-RU" sz="2000" dirty="0"/>
              <a:t>, где Луна </a:t>
            </a:r>
            <a:r>
              <a:rPr lang="ru-RU" sz="2000" dirty="0" smtClean="0"/>
              <a:t>восходит</a:t>
            </a:r>
            <a:r>
              <a:rPr lang="ru-RU" sz="2000" dirty="0"/>
              <a:t>, будет наблюдаться отлив.</a:t>
            </a:r>
            <a:endParaRPr lang="ru-RU" sz="2000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908720"/>
            <a:ext cx="5781675" cy="30289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5940000" y="205386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20786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4008" y="106269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84419" y="299695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5152075"/>
            <a:ext cx="8950026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/>
              <a:t>Солнце, как и Луна, также вызывает приливы. </a:t>
            </a:r>
            <a:r>
              <a:rPr lang="ru-RU" sz="2000" dirty="0" smtClean="0"/>
              <a:t>Несмотря </a:t>
            </a:r>
            <a:r>
              <a:rPr lang="ru-RU" sz="2000" dirty="0"/>
              <a:t>на </a:t>
            </a:r>
            <a:r>
              <a:rPr lang="ru-RU" sz="2000" dirty="0" smtClean="0"/>
              <a:t>большую</a:t>
            </a:r>
            <a:r>
              <a:rPr lang="en-US" sz="2000" dirty="0" smtClean="0"/>
              <a:t> </a:t>
            </a:r>
            <a:r>
              <a:rPr lang="ru-RU" sz="2000" dirty="0" smtClean="0"/>
              <a:t>удалённость </a:t>
            </a:r>
            <a:r>
              <a:rPr lang="ru-RU" sz="2000" dirty="0"/>
              <a:t>от Земли, </a:t>
            </a:r>
            <a:r>
              <a:rPr lang="ru-RU" sz="2000" dirty="0" smtClean="0"/>
              <a:t>благодаря</a:t>
            </a:r>
            <a:r>
              <a:rPr lang="en-US" sz="2000" dirty="0" smtClean="0"/>
              <a:t> </a:t>
            </a:r>
            <a:r>
              <a:rPr lang="ru-RU" sz="2000" dirty="0" smtClean="0"/>
              <a:t>большой </a:t>
            </a:r>
            <a:r>
              <a:rPr lang="ru-RU" sz="2000" dirty="0"/>
              <a:t>массе Солнца приливы, которые оно </a:t>
            </a:r>
            <a:r>
              <a:rPr lang="ru-RU" sz="2000" dirty="0" smtClean="0"/>
              <a:t>вызывает,</a:t>
            </a:r>
            <a:r>
              <a:rPr lang="en-US" sz="2000" dirty="0" smtClean="0"/>
              <a:t> </a:t>
            </a:r>
            <a:r>
              <a:rPr lang="ru-RU" sz="2000" dirty="0" smtClean="0"/>
              <a:t>всего </a:t>
            </a:r>
            <a:r>
              <a:rPr lang="ru-RU" sz="2000" dirty="0"/>
              <a:t>в 2,5 раза меньше </a:t>
            </a:r>
            <a:r>
              <a:rPr lang="ru-RU" sz="2000" dirty="0" smtClean="0"/>
              <a:t>лунных.</a:t>
            </a:r>
            <a:r>
              <a:rPr lang="en-US" sz="2000" dirty="0" smtClean="0"/>
              <a:t> </a:t>
            </a:r>
            <a:r>
              <a:rPr lang="ru-RU" sz="2000" dirty="0" smtClean="0"/>
              <a:t>Во </a:t>
            </a:r>
            <a:r>
              <a:rPr lang="ru-RU" sz="2000" dirty="0"/>
              <a:t>время полнолуний и новолуний лунные и </a:t>
            </a:r>
            <a:r>
              <a:rPr lang="ru-RU" sz="2000" dirty="0" smtClean="0"/>
              <a:t>солнечные </a:t>
            </a:r>
            <a:r>
              <a:rPr lang="ru-RU" sz="2000" dirty="0"/>
              <a:t>приливы складываются и наблюдаются самые </a:t>
            </a:r>
            <a:r>
              <a:rPr lang="ru-RU" sz="2000" dirty="0" smtClean="0"/>
              <a:t>большие </a:t>
            </a:r>
            <a:r>
              <a:rPr lang="ru-RU" sz="2000" dirty="0"/>
              <a:t>приливы.</a:t>
            </a:r>
          </a:p>
        </p:txBody>
      </p:sp>
    </p:spTree>
    <p:extLst>
      <p:ext uri="{BB962C8B-B14F-4D97-AF65-F5344CB8AC3E}">
        <p14:creationId xmlns:p14="http://schemas.microsoft.com/office/powerpoint/2010/main" val="180745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Приливы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19576"/>
            <a:ext cx="89289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Т</a:t>
            </a:r>
            <a:r>
              <a:rPr lang="ru-RU" sz="2000" dirty="0"/>
              <a:t>ак как Земля вращается вокруг своей оси </a:t>
            </a:r>
            <a:r>
              <a:rPr lang="ru-RU" sz="2000" dirty="0" smtClean="0"/>
              <a:t>существенно </a:t>
            </a:r>
            <a:r>
              <a:rPr lang="ru-RU" sz="2000" dirty="0"/>
              <a:t>быстрее, чем Луна обращается вокруг Земли, </a:t>
            </a:r>
            <a:r>
              <a:rPr lang="ru-RU" sz="2000" dirty="0" smtClean="0"/>
              <a:t>образующийся </a:t>
            </a:r>
            <a:r>
              <a:rPr lang="ru-RU" sz="2000" dirty="0"/>
              <a:t>приливной горб в точке </a:t>
            </a:r>
            <a:r>
              <a:rPr lang="ru-RU" sz="2000" i="1" dirty="0"/>
              <a:t>А </a:t>
            </a:r>
            <a:r>
              <a:rPr lang="ru-RU" sz="2000" dirty="0"/>
              <a:t>будет, </a:t>
            </a:r>
            <a:r>
              <a:rPr lang="ru-RU" sz="2000" dirty="0" smtClean="0"/>
              <a:t>двигаясь</a:t>
            </a:r>
            <a:r>
              <a:rPr lang="en-US" sz="2000" dirty="0" smtClean="0"/>
              <a:t> </a:t>
            </a:r>
            <a:r>
              <a:rPr lang="ru-RU" sz="2000" dirty="0" smtClean="0"/>
              <a:t>по </a:t>
            </a:r>
            <a:r>
              <a:rPr lang="ru-RU" sz="2000" dirty="0"/>
              <a:t>инерции, бежать чуть впереди линии, соединяющей </a:t>
            </a:r>
            <a:r>
              <a:rPr lang="ru-RU" sz="2000" dirty="0" smtClean="0"/>
              <a:t>центры</a:t>
            </a:r>
            <a:r>
              <a:rPr lang="en-US" sz="2000" dirty="0" smtClean="0"/>
              <a:t> </a:t>
            </a:r>
            <a:r>
              <a:rPr lang="ru-RU" sz="2000" dirty="0" smtClean="0"/>
              <a:t>Луны </a:t>
            </a:r>
            <a:r>
              <a:rPr lang="ru-RU" sz="2000" dirty="0"/>
              <a:t>и Земли. Масса этого горба будет притягивать Луну с </a:t>
            </a:r>
            <a:r>
              <a:rPr lang="ru-RU" sz="2000" dirty="0" smtClean="0"/>
              <a:t>силой,</a:t>
            </a:r>
            <a:r>
              <a:rPr lang="en-US" sz="2000" dirty="0" smtClean="0"/>
              <a:t> </a:t>
            </a:r>
            <a:r>
              <a:rPr lang="ru-RU" sz="2000" dirty="0" smtClean="0"/>
              <a:t>проекция </a:t>
            </a:r>
            <a:r>
              <a:rPr lang="ru-RU" sz="2000" dirty="0"/>
              <a:t>которой, направленная в сторону движения Луны, </a:t>
            </a:r>
            <a:r>
              <a:rPr lang="ru-RU" sz="2000" dirty="0" smtClean="0"/>
              <a:t>будет </a:t>
            </a:r>
            <a:r>
              <a:rPr lang="ru-RU" sz="2000" dirty="0"/>
              <a:t>незначительно ускорять это движение, и Луна будет </a:t>
            </a:r>
            <a:r>
              <a:rPr lang="ru-RU" sz="2000" dirty="0" smtClean="0"/>
              <a:t>удаляться</a:t>
            </a:r>
            <a:r>
              <a:rPr lang="en-US" sz="2000" dirty="0" smtClean="0"/>
              <a:t> </a:t>
            </a:r>
            <a:r>
              <a:rPr lang="ru-RU" sz="2000" dirty="0" smtClean="0"/>
              <a:t>от </a:t>
            </a:r>
            <a:r>
              <a:rPr lang="ru-RU" sz="2000" dirty="0"/>
              <a:t>Земли. Точные измерения расстояния до Луны с помощью </a:t>
            </a:r>
            <a:r>
              <a:rPr lang="ru-RU" sz="2000" dirty="0" smtClean="0"/>
              <a:t>лазерной </a:t>
            </a:r>
            <a:r>
              <a:rPr lang="ru-RU" sz="2000" dirty="0"/>
              <a:t>локации показали, что Луна действительно удаляется </a:t>
            </a:r>
            <a:r>
              <a:rPr lang="ru-RU" sz="2000" dirty="0" smtClean="0"/>
              <a:t>от</a:t>
            </a:r>
            <a:r>
              <a:rPr lang="en-US" sz="2000" dirty="0" smtClean="0"/>
              <a:t> </a:t>
            </a:r>
            <a:r>
              <a:rPr lang="ru-RU" sz="2000" dirty="0" smtClean="0"/>
              <a:t>Земли </a:t>
            </a:r>
            <a:r>
              <a:rPr lang="ru-RU" sz="2000" dirty="0"/>
              <a:t>со скоростью около 35 мм в год.</a:t>
            </a:r>
          </a:p>
          <a:p>
            <a:r>
              <a:rPr lang="ru-RU" sz="2000" dirty="0"/>
              <a:t>Интересно, что и Луна с такой же по модулю силой </a:t>
            </a:r>
            <a:r>
              <a:rPr lang="ru-RU" sz="2000" dirty="0" smtClean="0"/>
              <a:t>притягивает</a:t>
            </a:r>
            <a:r>
              <a:rPr lang="en-US" sz="2000" dirty="0" smtClean="0"/>
              <a:t> </a:t>
            </a:r>
            <a:r>
              <a:rPr lang="ru-RU" sz="2000" dirty="0" smtClean="0"/>
              <a:t>приливной </a:t>
            </a:r>
            <a:r>
              <a:rPr lang="ru-RU" sz="2000" dirty="0"/>
              <a:t>горб. Благодаря этому появляется небольшая </a:t>
            </a:r>
            <a:r>
              <a:rPr lang="ru-RU" sz="2000" dirty="0" smtClean="0"/>
              <a:t>сила,</a:t>
            </a:r>
            <a:r>
              <a:rPr lang="en-US" sz="2000" dirty="0" smtClean="0"/>
              <a:t> </a:t>
            </a:r>
            <a:r>
              <a:rPr lang="ru-RU" sz="2000" dirty="0" smtClean="0"/>
              <a:t>которая </a:t>
            </a:r>
            <a:r>
              <a:rPr lang="ru-RU" sz="2000" dirty="0"/>
              <a:t>действует против направления вращения Земли и </a:t>
            </a:r>
            <a:r>
              <a:rPr lang="ru-RU" sz="2000" dirty="0" smtClean="0"/>
              <a:t>тормозит </a:t>
            </a:r>
            <a:r>
              <a:rPr lang="ru-RU" sz="2000" dirty="0"/>
              <a:t>её вращение. Это приводит к удлинению </a:t>
            </a:r>
            <a:r>
              <a:rPr lang="ru-RU" sz="2000" dirty="0" smtClean="0"/>
              <a:t>продолжительности</a:t>
            </a:r>
            <a:r>
              <a:rPr lang="en-US" sz="2000" dirty="0" smtClean="0"/>
              <a:t> </a:t>
            </a:r>
            <a:r>
              <a:rPr lang="ru-RU" sz="2000" dirty="0" smtClean="0"/>
              <a:t>земных </a:t>
            </a:r>
            <a:r>
              <a:rPr lang="ru-RU" sz="2000" dirty="0"/>
              <a:t>суток. К замедлению вращения Земли приводит </a:t>
            </a:r>
            <a:r>
              <a:rPr lang="ru-RU" sz="2000" dirty="0" smtClean="0"/>
              <a:t>также</a:t>
            </a:r>
            <a:r>
              <a:rPr lang="en-US" sz="2000" dirty="0" smtClean="0"/>
              <a:t> </a:t>
            </a:r>
            <a:r>
              <a:rPr lang="ru-RU" sz="2000" dirty="0" smtClean="0"/>
              <a:t>трение </a:t>
            </a:r>
            <a:r>
              <a:rPr lang="ru-RU" sz="2000" dirty="0"/>
              <a:t>водной оболочки о дно океанов и морей в прибрежной</a:t>
            </a:r>
          </a:p>
          <a:p>
            <a:r>
              <a:rPr lang="ru-RU" sz="2000" dirty="0"/>
              <a:t>мелководной зоне, в которой приливная волна может </a:t>
            </a:r>
            <a:r>
              <a:rPr lang="ru-RU" sz="2000" dirty="0" smtClean="0"/>
              <a:t>достигать</a:t>
            </a:r>
            <a:r>
              <a:rPr lang="en-US" sz="2000" dirty="0" smtClean="0"/>
              <a:t> </a:t>
            </a:r>
            <a:r>
              <a:rPr lang="ru-RU" sz="2000" dirty="0" smtClean="0"/>
              <a:t>высоты </a:t>
            </a:r>
            <a:r>
              <a:rPr lang="ru-RU" sz="2000" dirty="0"/>
              <a:t>свыше 10м. Наблюдения показали, что за счёт </a:t>
            </a:r>
            <a:r>
              <a:rPr lang="ru-RU" sz="2000" dirty="0" smtClean="0"/>
              <a:t>приливов</a:t>
            </a:r>
            <a:r>
              <a:rPr lang="en-US" sz="2000" dirty="0" smtClean="0"/>
              <a:t> </a:t>
            </a:r>
            <a:r>
              <a:rPr lang="ru-RU" sz="2000" dirty="0" smtClean="0"/>
              <a:t>длительность </a:t>
            </a:r>
            <a:r>
              <a:rPr lang="ru-RU" sz="2000" dirty="0"/>
              <a:t>суток увеличивается на 0,0014 с за 100 лет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56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4674</TotalTime>
  <Words>721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СТРОЕНИЕ СОЛНЕЧНОЙ СИСТЕМЫ</vt:lpstr>
      <vt:lpstr>Цель нашего урока</vt:lpstr>
      <vt:lpstr>Подумай…</vt:lpstr>
      <vt:lpstr>Природа Луны</vt:lpstr>
      <vt:lpstr>Презентация PowerPoint</vt:lpstr>
      <vt:lpstr>Природа Луны</vt:lpstr>
      <vt:lpstr>Приливы</vt:lpstr>
      <vt:lpstr>Приливы</vt:lpstr>
      <vt:lpstr>Приливы</vt:lpstr>
      <vt:lpstr>Приливы</vt:lpstr>
      <vt:lpstr>Прецессия</vt:lpstr>
      <vt:lpstr>Подумай…</vt:lpstr>
      <vt:lpstr>ВИЗ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RePack by Diakov</cp:lastModifiedBy>
  <cp:revision>626</cp:revision>
  <dcterms:created xsi:type="dcterms:W3CDTF">2015-06-18T09:54:57Z</dcterms:created>
  <dcterms:modified xsi:type="dcterms:W3CDTF">2019-12-08T13:20:09Z</dcterms:modified>
</cp:coreProperties>
</file>