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7" r:id="rId3"/>
    <p:sldId id="375" r:id="rId4"/>
    <p:sldId id="379" r:id="rId5"/>
    <p:sldId id="359" r:id="rId6"/>
    <p:sldId id="387" r:id="rId7"/>
    <p:sldId id="381" r:id="rId8"/>
    <p:sldId id="388" r:id="rId9"/>
    <p:sldId id="38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8C"/>
    <a:srgbClr val="9966FF"/>
    <a:srgbClr val="FFCCFF"/>
    <a:srgbClr val="FEF2E8"/>
    <a:srgbClr val="CD7B17"/>
    <a:srgbClr val="A14D07"/>
    <a:srgbClr val="F4E2CC"/>
    <a:srgbClr val="FFFFFF"/>
    <a:srgbClr val="E3DFEE"/>
    <a:srgbClr val="6F3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93" autoAdjust="0"/>
    <p:restoredTop sz="94660"/>
  </p:normalViewPr>
  <p:slideViewPr>
    <p:cSldViewPr>
      <p:cViewPr>
        <p:scale>
          <a:sx n="76" d="100"/>
          <a:sy n="76" d="100"/>
        </p:scale>
        <p:origin x="-9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0000"/>
            <a:ext cx="9144000" cy="9144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191444" y="1548000"/>
            <a:ext cx="7812360" cy="54876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n>
                  <a:solidFill>
                    <a:srgbClr val="9966FF"/>
                  </a:solidFill>
                </a:ln>
                <a:solidFill>
                  <a:schemeClr val="bg1"/>
                </a:solidFill>
                <a:effectLst/>
              </a:rPr>
              <a:t>НЕБЕСНАЯ МЕХАНИКА</a:t>
            </a:r>
            <a:endParaRPr lang="ru-RU" sz="1800" dirty="0">
              <a:ln>
                <a:solidFill>
                  <a:srgbClr val="9966FF"/>
                </a:solidFill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76" y="2210832"/>
            <a:ext cx="3810000" cy="268605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9" name="TextBox 14"/>
          <p:cNvSpPr txBox="1"/>
          <p:nvPr/>
        </p:nvSpPr>
        <p:spPr>
          <a:xfrm>
            <a:off x="179512" y="1980000"/>
            <a:ext cx="880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604A8C"/>
                </a:solidFill>
                <a:effectLst>
                  <a:glow rad="101600">
                    <a:srgbClr val="FFFFFF"/>
                  </a:glow>
                </a:effectLst>
                <a:latin typeface="Arial Black" pitchFamily="34" charset="0"/>
              </a:rPr>
              <a:t>КОСМИЧЕСКИЕ СКОРОСТИ</a:t>
            </a:r>
            <a:endParaRPr lang="ru-RU" sz="2400" dirty="0">
              <a:solidFill>
                <a:srgbClr val="604A8C"/>
              </a:solidFill>
              <a:effectLst>
                <a:glow rad="101600">
                  <a:srgbClr val="FFFFFF"/>
                </a:glo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Цель нашего урока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400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Первый обобщённый закон Кеплера носит универсальный характер, так как справедлив для любых тел, между которыми действует сила всемирного тяготения. Ему подчиняется не только движение планет, комет и других небесных тел, но и движение искусственных небесных тел, которые мы запускаем с Земли.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9124" y="2069102"/>
            <a:ext cx="4968940" cy="3525624"/>
            <a:chOff x="4320000" y="1844824"/>
            <a:chExt cx="4968940" cy="352562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320000" y="1844824"/>
              <a:ext cx="4968940" cy="243176"/>
            </a:xfrm>
            <a:prstGeom prst="rect">
              <a:avLst/>
            </a:prstGeom>
            <a:solidFill>
              <a:srgbClr val="604A8C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20000" y="2088000"/>
              <a:ext cx="4968940" cy="3282448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ВЫ УЗНАЕТЕ: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Значение первой космической скорости.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определяется вторая космическая скорость.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 </a:t>
              </a: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долго длился полёт Ю. А. Гагарина </a:t>
              </a:r>
              <a:r>
                <a:rPr lang="ru-RU" sz="2000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вокруг Земли.</a:t>
              </a:r>
            </a:p>
            <a:p>
              <a:r>
                <a:rPr lang="ru-RU" sz="2000" b="1" dirty="0" smtClean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ВСПОМНИТЕ: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accent4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Как формулируются законы Кеплера?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1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07504" y="626610"/>
            <a:ext cx="8640960" cy="2232248"/>
            <a:chOff x="4320000" y="1844824"/>
            <a:chExt cx="8640960" cy="223224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320000" y="1844824"/>
              <a:ext cx="8640960" cy="252000"/>
            </a:xfrm>
            <a:prstGeom prst="rect">
              <a:avLst/>
            </a:prstGeom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320000" y="2088000"/>
              <a:ext cx="8640960" cy="198907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ЗАДАЧА № 7</a:t>
              </a:r>
              <a:endParaRPr lang="ru-RU" sz="2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</a:rPr>
                <a:t>Орбита астероида Паллада имеет большую полуось а = 2,77 </a:t>
              </a:r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</a:rPr>
                <a:t>а.е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</a:rPr>
                <a:t>., эксцентриситет е = 0,235. Найдите его </a:t>
              </a:r>
              <a:r>
                <a:rPr lang="ru-RU" sz="2400" dirty="0" err="1">
                  <a:solidFill>
                    <a:schemeClr val="accent1">
                      <a:lumMod val="50000"/>
                    </a:schemeClr>
                  </a:solidFill>
                </a:rPr>
                <a:t>перигельное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</a:rPr>
                <a:t> и </a:t>
              </a:r>
              <a:r>
                <a:rPr lang="ru-RU" sz="2400" dirty="0" err="1">
                  <a:solidFill>
                    <a:schemeClr val="accent1">
                      <a:lumMod val="50000"/>
                    </a:schemeClr>
                  </a:solidFill>
                </a:rPr>
                <a:t>афелийное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</a:rPr>
                <a:t> расстояния, сидерический и синодический периоды </a:t>
              </a:r>
              <a:r>
                <a:rPr lang="ru-RU" sz="2400" dirty="0" smtClean="0">
                  <a:solidFill>
                    <a:schemeClr val="accent1">
                      <a:lumMod val="50000"/>
                    </a:schemeClr>
                  </a:solidFill>
                </a:rPr>
                <a:t>обращения.</a:t>
              </a:r>
              <a:endPara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60539" y="2970309"/>
            <a:ext cx="625595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5" y="2910332"/>
            <a:ext cx="668196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= 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= 2,12 а.е.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а( 1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= 3,42 а.е.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√a</a:t>
            </a:r>
            <a:r>
              <a:rPr lang="en-US" sz="2400" i="1" baseline="30000" dirty="0" smtClean="0">
                <a:latin typeface="Cambria Math"/>
                <a:ea typeface="Cambria Math"/>
                <a:cs typeface="Times New Roman" pitchFamily="18" charset="0"/>
              </a:rPr>
              <a:t>3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,6 года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dirty="0" err="1" smtClean="0">
                <a:latin typeface="Cambria Math"/>
                <a:ea typeface="Cambria Math"/>
                <a:cs typeface="Times New Roman" pitchFamily="18" charset="0"/>
              </a:rPr>
              <a:t>∙T</a:t>
            </a:r>
            <a:r>
              <a:rPr lang="en-US" sz="2400" i="1" baseline="-25000" dirty="0" err="1" smtClean="0">
                <a:latin typeface="Cambria Math"/>
                <a:ea typeface="Cambria Math"/>
                <a:cs typeface="Times New Roman" pitchFamily="18" charset="0"/>
              </a:rPr>
              <a:t>o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/T 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–T</a:t>
            </a:r>
            <a:r>
              <a:rPr lang="en-US" sz="2400" i="1" baseline="-25000" dirty="0" smtClean="0">
                <a:latin typeface="Cambria Math"/>
                <a:ea typeface="Cambria Math"/>
                <a:cs typeface="Times New Roman" pitchFamily="18" charset="0"/>
              </a:rPr>
              <a:t>o</a:t>
            </a:r>
            <a:r>
              <a:rPr lang="en-US" sz="2400" i="1" dirty="0" smtClean="0">
                <a:latin typeface="Cambria Math"/>
                <a:ea typeface="Cambria Math"/>
                <a:cs typeface="Times New Roman" pitchFamily="18" charset="0"/>
              </a:rPr>
              <a:t> = </a:t>
            </a:r>
            <a:r>
              <a:rPr lang="en-US" sz="24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1</a:t>
            </a:r>
            <a:r>
              <a:rPr lang="ru-RU" sz="2400" i="1" smtClean="0">
                <a:latin typeface="Times New Roman" pitchFamily="18" charset="0"/>
                <a:ea typeface="Cambria Math"/>
                <a:cs typeface="Times New Roman" pitchFamily="18" charset="0"/>
              </a:rPr>
              <a:t>,28 </a:t>
            </a:r>
            <a:r>
              <a:rPr lang="ru-RU" sz="2400" i="1" smtClean="0">
                <a:latin typeface="Times New Roman" pitchFamily="18" charset="0"/>
                <a:ea typeface="Cambria Math"/>
                <a:cs typeface="Times New Roman" pitchFamily="18" charset="0"/>
              </a:rPr>
              <a:t>года</a:t>
            </a:r>
            <a:endParaRPr lang="ru-RU" sz="2400" i="1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Продумай …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71064" y="898496"/>
            <a:ext cx="6057120" cy="5266752"/>
            <a:chOff x="171064" y="898496"/>
            <a:chExt cx="6057120" cy="526675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82718" y="5913248"/>
              <a:ext cx="6045465" cy="25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1064" y="898496"/>
              <a:ext cx="6057120" cy="501475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ВОПРОСЫ И ЗАДАНИЯ: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формулируются законы движения планет, полученные Кеплером по результатам наблюдений?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Как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И.Ньютон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изменил третий закон Кеплера?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Комета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Галлея имеет эксцентриситет орбиты е = 0,967 и период обращения вокруг Солнца Т = 76 лет. Чему равны большая полуось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орбиты, </a:t>
              </a:r>
              <a:r>
                <a:rPr lang="ru-RU" sz="2400" dirty="0" err="1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перигельное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и </a:t>
              </a:r>
              <a:r>
                <a:rPr lang="ru-RU" sz="2400" dirty="0" err="1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афельное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расстояния кометы? Где расположен 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афелий </a:t>
              </a: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кометы?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9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604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Первая космическая скорость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6758" y="472514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Принятое </a:t>
            </a:r>
            <a:r>
              <a:rPr lang="ru-RU" sz="2400" dirty="0"/>
              <a:t>Кеплером положение Солнца вне центра круговой орбиты Земли означало, что Земля тоже движется по эллиптической орбите с небольшим эксцентриситетом е = 0,017 и её движение, как и движение Марса, неравномерно.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8" y="692696"/>
            <a:ext cx="4638675" cy="3810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32040" y="2204864"/>
                <a:ext cx="230383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latin typeface="Bookman Old Style" pitchFamily="18" charset="0"/>
                    <a:cs typeface="Vani" pitchFamily="34" charset="0"/>
                  </a:rPr>
                  <a:t>v </a:t>
                </a:r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7900</m:t>
                    </m:r>
                    <m:r>
                      <a:rPr lang="ru-RU" sz="3200" b="0" i="0" smtClean="0">
                        <a:latin typeface="Cambria Math"/>
                      </a:rPr>
                      <m:t>м/с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204864"/>
                <a:ext cx="230383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6614" t="-1354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017" y="692696"/>
            <a:ext cx="2005013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71" y="669260"/>
            <a:ext cx="1143000" cy="38195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220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604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Вторая  космическая скорость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302" y="508518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Принятое </a:t>
            </a:r>
            <a:r>
              <a:rPr lang="ru-RU" sz="2400" dirty="0"/>
              <a:t>Кеплером положение Солнца вне центра круговой орбиты Земли означало, что Земля тоже движется по эллиптической орбите с небольшим эксцентриситетом е = 0,017 и её движение, как и движение Марса, неравномерно.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82122" y="1020797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Bookman Old Style" pitchFamily="18" charset="0"/>
                <a:cs typeface="Vani" pitchFamily="34" charset="0"/>
              </a:rPr>
              <a:t>v </a:t>
            </a:r>
            <a:r>
              <a:rPr lang="en-US" sz="3200" dirty="0" smtClean="0"/>
              <a:t>= 11 </a:t>
            </a:r>
            <a:r>
              <a:rPr lang="ru-RU" sz="3200" dirty="0" smtClean="0"/>
              <a:t>км/с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4" y="764704"/>
            <a:ext cx="18351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8" y="1985962"/>
            <a:ext cx="6667500" cy="28860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703" y="836712"/>
            <a:ext cx="3190875" cy="33337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27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604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Наши задачи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2000"/>
            <a:ext cx="9144000" cy="12893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8244406" y="1992132"/>
            <a:ext cx="625595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5936" y="2172132"/>
            <a:ext cx="3677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 = 42100000м=42100км</a:t>
            </a:r>
            <a:endParaRPr lang="ru-RU" sz="2400" i="1" dirty="0" smtClean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4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4" name="Прямоугольник 3"/>
            <p:cNvSpPr/>
            <p:nvPr userDrawn="1"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604A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07999" y="898552"/>
            <a:ext cx="6048001" cy="5266752"/>
            <a:chOff x="152305" y="898496"/>
            <a:chExt cx="6048001" cy="5266752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52305" y="5913248"/>
              <a:ext cx="6048000" cy="2520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52306" y="898496"/>
              <a:ext cx="6048000" cy="501475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ВОПРОСЫ И ЗАДАНИЯ: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400" dirty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Запишите уравнение второго закона Ньютона для движения тела со скоростью V по круговой орбите вокруг массивного тела с радиусом R и массой М. Получите выражение для круговой скорости </a:t>
              </a:r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2400" baseline="-250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77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694D26"/>
                </a:solidFill>
                <a:latin typeface="Roboto"/>
              </a:rPr>
              <a:t>Задача </a:t>
            </a:r>
            <a:r>
              <a:rPr lang="ru-RU" sz="2000" b="1" dirty="0">
                <a:solidFill>
                  <a:srgbClr val="694D26"/>
                </a:solidFill>
                <a:latin typeface="Roboto"/>
              </a:rPr>
              <a:t>1. </a:t>
            </a:r>
            <a:r>
              <a:rPr lang="ru-RU" sz="2000" dirty="0">
                <a:solidFill>
                  <a:srgbClr val="694D26"/>
                </a:solidFill>
                <a:latin typeface="Roboto"/>
              </a:rPr>
              <a:t>Вычислите первую космическую скорость для Солнца. Масса Солнца 2 • 1030 кг, диаметр Солнца 1,4 • 109 м</a:t>
            </a:r>
            <a:r>
              <a:rPr lang="ru-RU" sz="2000" dirty="0" smtClean="0">
                <a:solidFill>
                  <a:srgbClr val="694D26"/>
                </a:solidFill>
                <a:latin typeface="Roboto"/>
              </a:rPr>
              <a:t>.</a:t>
            </a:r>
          </a:p>
          <a:p>
            <a:endParaRPr lang="ru-RU" sz="2000" b="0" i="0" dirty="0">
              <a:solidFill>
                <a:srgbClr val="694D26"/>
              </a:solidFill>
              <a:effectLst/>
              <a:latin typeface="Roboto"/>
            </a:endParaRPr>
          </a:p>
          <a:p>
            <a:r>
              <a:rPr lang="ru-RU" sz="2000" b="1" dirty="0" smtClean="0">
                <a:solidFill>
                  <a:srgbClr val="694D26"/>
                </a:solidFill>
                <a:latin typeface="Roboto"/>
              </a:rPr>
              <a:t>Задача </a:t>
            </a:r>
            <a:r>
              <a:rPr lang="ru-RU" sz="2000" b="1" dirty="0">
                <a:solidFill>
                  <a:srgbClr val="694D26"/>
                </a:solidFill>
                <a:latin typeface="Roboto"/>
              </a:rPr>
              <a:t>2. </a:t>
            </a:r>
            <a:r>
              <a:rPr lang="ru-RU" sz="2000" dirty="0">
                <a:solidFill>
                  <a:srgbClr val="694D26"/>
                </a:solidFill>
                <a:latin typeface="Roboto"/>
              </a:rPr>
              <a:t>Вокруг планеты на расстоянии 200 км от её поверхности со скоростью 4 км/с движется спутник. Определите плотность планеты, если её радиус равен двум радиусам Земли (</a:t>
            </a:r>
            <a:r>
              <a:rPr lang="ru-RU" sz="2000" dirty="0" err="1">
                <a:solidFill>
                  <a:srgbClr val="694D26"/>
                </a:solidFill>
                <a:latin typeface="Roboto"/>
              </a:rPr>
              <a:t>Rпл</a:t>
            </a:r>
            <a:r>
              <a:rPr lang="ru-RU" sz="2000" dirty="0">
                <a:solidFill>
                  <a:srgbClr val="694D26"/>
                </a:solidFill>
                <a:latin typeface="Roboto"/>
              </a:rPr>
              <a:t> = 2R3</a:t>
            </a:r>
            <a:r>
              <a:rPr lang="ru-RU" sz="2000" dirty="0" smtClean="0">
                <a:solidFill>
                  <a:srgbClr val="694D26"/>
                </a:solidFill>
                <a:latin typeface="Roboto"/>
              </a:rPr>
              <a:t>)</a:t>
            </a:r>
            <a:endParaRPr lang="ru-RU" sz="2000" b="0" i="0" dirty="0">
              <a:solidFill>
                <a:srgbClr val="694D26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953845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3800</TotalTime>
  <Words>409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НЕБЕСНАЯ МЕХАНИКА</vt:lpstr>
      <vt:lpstr>Цель нашего урока</vt:lpstr>
      <vt:lpstr>Презентация PowerPoint</vt:lpstr>
      <vt:lpstr>Продумай …</vt:lpstr>
      <vt:lpstr>Первая космическая скорость</vt:lpstr>
      <vt:lpstr>Вторая  космическая скорость</vt:lpstr>
      <vt:lpstr>Наши задачи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RePack by Diakov</cp:lastModifiedBy>
  <cp:revision>510</cp:revision>
  <dcterms:created xsi:type="dcterms:W3CDTF">2015-06-18T09:54:57Z</dcterms:created>
  <dcterms:modified xsi:type="dcterms:W3CDTF">2019-11-18T16:32:21Z</dcterms:modified>
</cp:coreProperties>
</file>