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notesMasterIdLst>
    <p:notesMasterId r:id="rId21"/>
  </p:notesMasterIdLst>
  <p:sldIdLst>
    <p:sldId id="481" r:id="rId2"/>
    <p:sldId id="256" r:id="rId3"/>
    <p:sldId id="277" r:id="rId4"/>
    <p:sldId id="467" r:id="rId5"/>
    <p:sldId id="466" r:id="rId6"/>
    <p:sldId id="468" r:id="rId7"/>
    <p:sldId id="469" r:id="rId8"/>
    <p:sldId id="470" r:id="rId9"/>
    <p:sldId id="471" r:id="rId10"/>
    <p:sldId id="472" r:id="rId11"/>
    <p:sldId id="473" r:id="rId12"/>
    <p:sldId id="480" r:id="rId13"/>
    <p:sldId id="474" r:id="rId14"/>
    <p:sldId id="475" r:id="rId15"/>
    <p:sldId id="476" r:id="rId16"/>
    <p:sldId id="477" r:id="rId17"/>
    <p:sldId id="478" r:id="rId18"/>
    <p:sldId id="479" r:id="rId19"/>
    <p:sldId id="45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A6900"/>
    <a:srgbClr val="DAA600"/>
    <a:srgbClr val="43CEFF"/>
    <a:srgbClr val="FFD54F"/>
    <a:srgbClr val="FEEBB4"/>
    <a:srgbClr val="CD5B01"/>
    <a:srgbClr val="FCE8DA"/>
    <a:srgbClr val="009ED6"/>
    <a:srgbClr val="FFE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93" autoAdjust="0"/>
    <p:restoredTop sz="94660"/>
  </p:normalViewPr>
  <p:slideViewPr>
    <p:cSldViewPr>
      <p:cViewPr>
        <p:scale>
          <a:sx n="70" d="100"/>
          <a:sy n="70" d="100"/>
        </p:scale>
        <p:origin x="-13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732B8-7DE3-4224-A3A5-3B4C69C3182C}" type="datetimeFigureOut">
              <a:rPr lang="ru-RU" smtClean="0"/>
              <a:t>26.01.2020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2682B-DF02-4B2D-A814-6476C509CF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825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CFBF-0D8A-470C-A4AA-1BF20C3F65E6}" type="datetimeFigureOut">
              <a:rPr lang="ru-RU" smtClean="0"/>
              <a:t>26.01.2020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B0F8-E132-49C9-898B-983ECD754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70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CFBF-0D8A-470C-A4AA-1BF20C3F65E6}" type="datetimeFigureOut">
              <a:rPr lang="ru-RU" smtClean="0"/>
              <a:t>26.01.2020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B0F8-E132-49C9-898B-983ECD754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726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CFBF-0D8A-470C-A4AA-1BF20C3F65E6}" type="datetimeFigureOut">
              <a:rPr lang="ru-RU" smtClean="0"/>
              <a:t>26.01.2020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B0F8-E132-49C9-898B-983ECD754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213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CFBF-0D8A-470C-A4AA-1BF20C3F65E6}" type="datetimeFigureOut">
              <a:rPr lang="ru-RU" smtClean="0"/>
              <a:t>26.01.2020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B0F8-E132-49C9-898B-983ECD754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659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247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CFBF-0D8A-470C-A4AA-1BF20C3F65E6}" type="datetimeFigureOut">
              <a:rPr lang="ru-RU" smtClean="0"/>
              <a:t>26.01.2020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B0F8-E132-49C9-898B-983ECD754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90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CFBF-0D8A-470C-A4AA-1BF20C3F65E6}" type="datetimeFigureOut">
              <a:rPr lang="ru-RU" smtClean="0"/>
              <a:t>26.01.2020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B0F8-E132-49C9-898B-983ECD754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41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CFBF-0D8A-470C-A4AA-1BF20C3F65E6}" type="datetimeFigureOut">
              <a:rPr lang="ru-RU" smtClean="0"/>
              <a:t>26.01.2020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B0F8-E132-49C9-898B-983ECD754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800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CFBF-0D8A-470C-A4AA-1BF20C3F65E6}" type="datetimeFigureOut">
              <a:rPr lang="ru-RU" smtClean="0"/>
              <a:t>26.01.2020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B0F8-E132-49C9-898B-983ECD754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02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CFBF-0D8A-470C-A4AA-1BF20C3F65E6}" type="datetimeFigureOut">
              <a:rPr lang="ru-RU" smtClean="0"/>
              <a:t>26.01.2020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B0F8-E132-49C9-898B-983ECD754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546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CFBF-0D8A-470C-A4AA-1BF20C3F65E6}" type="datetimeFigureOut">
              <a:rPr lang="ru-RU" smtClean="0"/>
              <a:t>26.01.2020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B0F8-E132-49C9-898B-983ECD754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92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FCFBF-0D8A-470C-A4AA-1BF20C3F65E6}" type="datetimeFigureOut">
              <a:rPr lang="ru-RU" smtClean="0"/>
              <a:t>26.01.2020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FB0F8-E132-49C9-898B-983ECD754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63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FCFBF-0D8A-470C-A4AA-1BF20C3F65E6}" type="datetimeFigureOut">
              <a:rPr lang="ru-RU" smtClean="0"/>
              <a:t>26.01.2020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FB0F8-E132-49C9-898B-983ECD754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9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  <p:sldLayoutId id="2147483869" r:id="rId14"/>
    <p:sldLayoutId id="2147483870" r:id="rId15"/>
    <p:sldLayoutId id="2147483871" r:id="rId16"/>
    <p:sldLayoutId id="2147483872" r:id="rId17"/>
    <p:sldLayoutId id="2147483873" r:id="rId18"/>
    <p:sldLayoutId id="2147483874" r:id="rId19"/>
    <p:sldLayoutId id="2147483875" r:id="rId20"/>
    <p:sldLayoutId id="2147483876" r:id="rId21"/>
    <p:sldLayoutId id="2147483877" r:id="rId22"/>
    <p:sldLayoutId id="2147483878" r:id="rId23"/>
    <p:sldLayoutId id="2147483879" r:id="rId24"/>
    <p:sldLayoutId id="2147483880" r:id="rId25"/>
    <p:sldLayoutId id="2147483881" r:id="rId26"/>
    <p:sldLayoutId id="2147483882" r:id="rId27"/>
    <p:sldLayoutId id="2147483883" r:id="rId28"/>
    <p:sldLayoutId id="2147483884" r:id="rId2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26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ерпик\Downloads\qr-cod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48680"/>
            <a:ext cx="6120680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577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Состав</a:t>
            </a:r>
            <a:r>
              <a:rPr lang="en-US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Солнца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7839" y="764704"/>
            <a:ext cx="4572000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Протуберанец — вещество, которое удерживается над поверхностью Солнца</a:t>
            </a:r>
          </a:p>
          <a:p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магнитным полем.</a:t>
            </a:r>
          </a:p>
          <a:p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Скорость движения вещества:</a:t>
            </a:r>
          </a:p>
          <a:p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десятки и сотни км/с.</a:t>
            </a:r>
          </a:p>
          <a:p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Температура: до 20 тыс. К.</a:t>
            </a:r>
          </a:p>
          <a:p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Толщина: 5–10 тыс. км,</a:t>
            </a:r>
          </a:p>
          <a:p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высота — десятки тыс. км.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49543" y="3861047"/>
            <a:ext cx="45720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Гранулы — образования в фотосфере Солнца.</a:t>
            </a:r>
          </a:p>
          <a:p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Температура: около 6000 К.</a:t>
            </a:r>
          </a:p>
          <a:p>
            <a:r>
              <a:rPr lang="ru-R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Размеры: около 1000 км.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64704"/>
            <a:ext cx="3810000" cy="28575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861048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74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Состав</a:t>
            </a:r>
            <a:r>
              <a:rPr lang="en-US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Солнца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92696"/>
            <a:ext cx="7620000" cy="471487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05940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Наши задачи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8000"/>
            <a:ext cx="9144000" cy="82296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7325452" y="1592796"/>
            <a:ext cx="1728192" cy="36004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решение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75547"/>
            <a:ext cx="6791325" cy="201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140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Состав</a:t>
            </a:r>
            <a:r>
              <a:rPr lang="en-US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Солнца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00206"/>
            <a:ext cx="7620000" cy="54483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9990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Строение солнечной атмосферы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692696"/>
            <a:ext cx="892899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Все виды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излучений, которые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мы воспринимаем от Солнца, образуются 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его самых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верхних слоях, в атмосфере.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Самый глубокий и плотный слой атмосферы —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фотосфера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— имеет толщину около 200 км, плотность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вещества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 ней 10–5 кг/м3, что значительно меньше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плотности земной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атмосферы.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471320" y="2323912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На рисунке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показана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фотография Солнца,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полученная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во время полного солнечного затмения. На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снимке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хорошо видна внешняя часть солнечной атмосферы —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корона, имеющая вид лучистого жемчужного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сияния, яркость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которого в миллион раз меньше яркости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фотосферы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 Солнечная корона прослеживается до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расстояний в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десять и более радиусов Солнца.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70" y="2463421"/>
            <a:ext cx="428625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54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Строение солнечной атмосферы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692696"/>
            <a:ext cx="89289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Наблюдения показали, что солнечная корона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нагрета до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температуры около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 smtClean="0">
                <a:latin typeface="Cambria Math"/>
                <a:ea typeface="Cambria Math"/>
                <a:cs typeface="Arial" pitchFamily="34" charset="0"/>
              </a:rPr>
              <a:t>∙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20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К. При такой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температуре вещество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короны представляет собой полностью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ионизованную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плазму, которая в основном излучает 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рентгеновских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лучах.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471320" y="2323912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И действительно, при наблюдениях 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рентгеновские телескопы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которые установлены на космических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астрономических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обсерваториях за пределами земной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атмосферы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солнечная корона представляется в полной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красе, в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то время как поверхность Солнца — её фотосфера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— практически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не видна.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20" y="2016135"/>
            <a:ext cx="4286250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71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Строение солнечной атмосферы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692696"/>
            <a:ext cx="89289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Из короны в межпланетное пространство истекает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непрерывный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поток частиц (протонов, ядер гелия,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ионов, электронов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), называемый солнечным ветром.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Частицы солнечного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ветра покидают солнечную корону со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скоростью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около 800 км/с, поэтому солнечное притяжение не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может их удержать. Вблизи Земли скорость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солнечного ветра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достигает 400 км/с.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708920"/>
            <a:ext cx="381000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7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Солнечная активность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69269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Наблюдения показывают,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что число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солнечных пятен меняется со временем с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периодом около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11 лет.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Когда наблюдается максимальное число пятен, то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говорят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 максимуме солнечной активности. В годы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максимума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солнечной активности значительно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возрастает число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мощных протуберанцев, одновременно с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солнечной активностью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меняется и форма солнечной короны.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Одним из самых значительных проявлений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солнечной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активности являются солнечные вспышки, во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время которых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выделяется колоссальная энергия — 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течение десятка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минут до 10</a:t>
            </a:r>
            <a:r>
              <a:rPr lang="ru-RU" sz="2000" baseline="30000" dirty="0">
                <a:latin typeface="Arial" pitchFamily="34" charset="0"/>
                <a:cs typeface="Arial" pitchFamily="34" charset="0"/>
              </a:rPr>
              <a:t>25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Дж энергии.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5517232"/>
            <a:ext cx="91473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Во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время солнечных вспышек происходит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резкое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увеличение ультрафиолетового излучения,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появляется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мощное рентгеновское и гамма-излучение.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00000"/>
            <a:ext cx="3381375" cy="1905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600000"/>
            <a:ext cx="3638550" cy="19050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600000"/>
            <a:ext cx="12668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70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Солнечная активность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08000" y="532455"/>
            <a:ext cx="8928496" cy="2968553"/>
            <a:chOff x="323528" y="176443"/>
            <a:chExt cx="8928496" cy="2968553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323528" y="332656"/>
              <a:ext cx="8928496" cy="2812340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bg1">
                  <a:lumMod val="50000"/>
                </a:schemeClr>
              </a:solidFill>
            </a:ln>
            <a:effectLst>
              <a:outerShdw blurRad="889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39552" y="548680"/>
              <a:ext cx="8712472" cy="2596316"/>
            </a:xfrm>
            <a:prstGeom prst="rect">
              <a:avLst/>
            </a:prstGeom>
            <a:solidFill>
              <a:srgbClr val="FEF1E6"/>
            </a:solidFill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В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спышки и другие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проявления солнечной активности оказывают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значительное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влияние на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биологические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земные явления, на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физические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условия в земной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атмосфере и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околоземном космическом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пространстве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. Так, с отсутствием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пятен в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течение почти 70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лет связывают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наступление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малого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ледникового периода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наступившего в Европе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в XVII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в. </a:t>
              </a:r>
              <a:endPara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Рост деревьев, распространение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эпидемий и даже войны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связаны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 одиннадцатилетним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циклом солнечной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активности.</a:t>
              </a:r>
            </a:p>
          </p:txBody>
        </p:sp>
        <p:pic>
          <p:nvPicPr>
            <p:cNvPr id="16" name="Picture 2" descr="http://pngimages.net/sites/default/files/grey-paper-clip-png-image-2897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900000">
              <a:off x="8507640" y="176443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Группа 16"/>
          <p:cNvGrpSpPr/>
          <p:nvPr/>
        </p:nvGrpSpPr>
        <p:grpSpPr>
          <a:xfrm>
            <a:off x="108000" y="3888000"/>
            <a:ext cx="8928496" cy="2379618"/>
            <a:chOff x="323528" y="176443"/>
            <a:chExt cx="8928496" cy="2379618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323528" y="332656"/>
              <a:ext cx="8928496" cy="2223405"/>
            </a:xfrm>
            <a:prstGeom prst="rect">
              <a:avLst/>
            </a:prstGeom>
            <a:solidFill>
              <a:schemeClr val="bg2"/>
            </a:solidFill>
            <a:ln w="6350">
              <a:solidFill>
                <a:schemeClr val="bg1">
                  <a:lumMod val="50000"/>
                </a:schemeClr>
              </a:solidFill>
            </a:ln>
            <a:effectLst>
              <a:outerShdw blurRad="889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39552" y="548680"/>
              <a:ext cx="8712472" cy="2007381"/>
            </a:xfrm>
            <a:prstGeom prst="rect">
              <a:avLst/>
            </a:prstGeom>
            <a:solidFill>
              <a:srgbClr val="FEF1E6"/>
            </a:solidFill>
            <a:ln w="635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оветский учёный А.Л.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Чижевский собрал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подробные сведения о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периодичности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эпидемических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заболеваний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и сопоставил их с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данными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 солнечной активности.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На основании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обнаруженной связи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он в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1929 г. предсказал некоторые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эпидемии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на 35 лет вперёд. Так,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семь из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восьми предсказанных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Чижевским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эпидемий гриппа </a:t>
              </a:r>
              <a:r>
                <a:rPr lang="ru-RU" sz="2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действительно </a:t>
              </a:r>
              <a:r>
                <a:rPr lang="ru-RU" sz="2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произошли.</a:t>
              </a:r>
            </a:p>
          </p:txBody>
        </p:sp>
        <p:pic>
          <p:nvPicPr>
            <p:cNvPr id="20" name="Picture 2" descr="http://pngimages.net/sites/default/files/grey-paper-clip-png-image-2897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5900000">
              <a:off x="8507640" y="176443"/>
              <a:ext cx="648000" cy="6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4934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ВИЗ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15294" y="836712"/>
            <a:ext cx="5292809" cy="4131361"/>
            <a:chOff x="251519" y="501614"/>
            <a:chExt cx="5292809" cy="4131361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251519" y="501614"/>
              <a:ext cx="5292809" cy="379148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200" b="1" dirty="0" smtClean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ВОПРОСЫ И ЗАДАНИЯ: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400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Каков химический состав </a:t>
              </a:r>
              <a:r>
                <a:rPr lang="ru-RU" sz="2400" dirty="0" smtClean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Солнца</a:t>
              </a:r>
              <a:r>
                <a:rPr lang="ru-RU" sz="2400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400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Опишите строение </a:t>
              </a:r>
              <a:r>
                <a:rPr lang="ru-RU" sz="2400" dirty="0" smtClean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солнечной атмосферы</a:t>
              </a:r>
              <a:r>
                <a:rPr lang="ru-RU" sz="2400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400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Что такое солнечная активность?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400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Какие явления на </a:t>
              </a:r>
              <a:r>
                <a:rPr lang="ru-RU" sz="2400" dirty="0" smtClean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Земле связаны с </a:t>
              </a:r>
              <a:r>
                <a:rPr lang="ru-RU" sz="2400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солнечной активностью?</a:t>
              </a:r>
              <a:endParaRPr lang="ru-RU" sz="22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52000" y="4320000"/>
              <a:ext cx="5292328" cy="312975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20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363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0000"/>
            <a:ext cx="9144000" cy="914400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15" name="Заголовок 1"/>
          <p:cNvSpPr>
            <a:spLocks noGrp="1"/>
          </p:cNvSpPr>
          <p:nvPr>
            <p:ph type="ctrTitle"/>
          </p:nvPr>
        </p:nvSpPr>
        <p:spPr>
          <a:xfrm>
            <a:off x="1191444" y="1548000"/>
            <a:ext cx="7812360" cy="548760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</a:rPr>
              <a:t>АСТРОФИЗИКА И ЗВЕЗДНАЯ АСТРОНОМИЯ</a:t>
            </a:r>
            <a:endParaRPr lang="ru-RU" sz="18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0" y="2196000"/>
            <a:ext cx="4029075" cy="2686050"/>
          </a:xfrm>
          <a:prstGeom prst="rect">
            <a:avLst/>
          </a:prstGeom>
        </p:spPr>
      </p:pic>
      <p:sp>
        <p:nvSpPr>
          <p:cNvPr id="19" name="TextBox 14"/>
          <p:cNvSpPr txBox="1"/>
          <p:nvPr/>
        </p:nvSpPr>
        <p:spPr>
          <a:xfrm>
            <a:off x="179512" y="1980000"/>
            <a:ext cx="8804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Arial Black" pitchFamily="34" charset="0"/>
              </a:rPr>
              <a:t>СОЛНЦЕ.</a:t>
            </a:r>
            <a:endParaRPr lang="ru-RU" sz="2400" dirty="0">
              <a:solidFill>
                <a:schemeClr val="accent6">
                  <a:lumMod val="75000"/>
                </a:schemeClr>
              </a:solidFill>
              <a:effectLst>
                <a:glow rad="101600">
                  <a:srgbClr val="FFFFFF"/>
                </a:glo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95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Цель нашего урока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72000" y="540000"/>
            <a:ext cx="4572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Солнце — источник жизни на Земле. Оно даёт свет, тепло и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обеспечивает жизнедеятельность всего растительного 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животного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мира.</a:t>
            </a:r>
            <a:endParaRPr lang="ru-RU" sz="20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4945" y="620688"/>
            <a:ext cx="4537055" cy="4176464"/>
            <a:chOff x="4320000" y="1844824"/>
            <a:chExt cx="4537055" cy="4176464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320000" y="1844824"/>
              <a:ext cx="4537055" cy="36004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320000" y="2088000"/>
              <a:ext cx="4537055" cy="393328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ru-RU" sz="2000" b="1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ВЫ УЗНАЕТЕ: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Каковы основные </a:t>
              </a:r>
              <a:r>
                <a:rPr lang="ru-RU" sz="2000" dirty="0" smtClean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характеристики </a:t>
              </a:r>
              <a:r>
                <a:rPr lang="ru-RU" sz="2000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Солнца.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Каково строение солнечной </a:t>
              </a:r>
              <a:r>
                <a:rPr lang="ru-RU" sz="2000" dirty="0" smtClean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атмосферы</a:t>
              </a:r>
              <a:r>
                <a:rPr lang="ru-RU" sz="2000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Что такое солнечная активность</a:t>
              </a:r>
              <a:r>
                <a:rPr lang="ru-RU" sz="2000" dirty="0" smtClean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  <a:p>
              <a:r>
                <a:rPr lang="ru-RU" sz="2000" b="1" dirty="0" smtClean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ВСПОМНИТЕ</a:t>
              </a:r>
              <a:r>
                <a:rPr lang="ru-RU" sz="2000" b="1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: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Как протекают термоядерные </a:t>
              </a:r>
              <a:r>
                <a:rPr lang="ru-RU" sz="2000" dirty="0" smtClean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реакции</a:t>
              </a:r>
              <a:r>
                <a:rPr lang="ru-RU" sz="2000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?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ru-RU" sz="2000" dirty="0">
                  <a:solidFill>
                    <a:schemeClr val="accent6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Что такое эклиптика?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715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199" y="1412776"/>
            <a:ext cx="3638550" cy="5219700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Основные характеристики Солнца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62008" y="571500"/>
            <a:ext cx="53819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Солнце — </a:t>
            </a:r>
            <a:r>
              <a:rPr lang="ru-RU" sz="2000" dirty="0" smtClean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лишь одна </a:t>
            </a:r>
            <a:r>
              <a:rPr lang="ru-RU" sz="2000" dirty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из бесчисленного множества звёзд, существующих </a:t>
            </a:r>
            <a:r>
              <a:rPr lang="ru-RU" sz="2000" dirty="0" smtClean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в природе</a:t>
            </a:r>
            <a:r>
              <a:rPr lang="ru-RU" sz="2000" dirty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. Благодаря своей близости к Солнцу мы </a:t>
            </a:r>
            <a:r>
              <a:rPr lang="ru-RU" sz="2000" dirty="0" smtClean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имеем возможность </a:t>
            </a:r>
            <a:r>
              <a:rPr lang="ru-RU" sz="2000" dirty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изучать происходящие на нём </a:t>
            </a:r>
            <a:r>
              <a:rPr lang="ru-RU" sz="2000" dirty="0" smtClean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процессы и </a:t>
            </a:r>
            <a:r>
              <a:rPr lang="ru-RU" sz="2000" dirty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по ним судить об аналогичных процессах в </a:t>
            </a:r>
            <a:r>
              <a:rPr lang="ru-RU" sz="2000" dirty="0" smtClean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звёздах, непосредственно </a:t>
            </a:r>
            <a:r>
              <a:rPr lang="ru-RU" sz="2000" dirty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невидимых из-за колоссального их </a:t>
            </a:r>
            <a:r>
              <a:rPr lang="ru-RU" sz="2000" dirty="0" smtClean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удаления</a:t>
            </a:r>
            <a:r>
              <a:rPr lang="ru-RU" sz="2000" dirty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7" y="571500"/>
            <a:ext cx="3733800" cy="5715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0" name="Прямоугольник 9"/>
          <p:cNvSpPr/>
          <p:nvPr/>
        </p:nvSpPr>
        <p:spPr>
          <a:xfrm>
            <a:off x="3762008" y="4202841"/>
            <a:ext cx="53819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Шарообразное Солнце представляется нам </a:t>
            </a:r>
            <a:r>
              <a:rPr lang="ru-RU" sz="2000" dirty="0" smtClean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светящимся </a:t>
            </a:r>
            <a:r>
              <a:rPr lang="ru-RU" sz="2000" dirty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диском. Видимая поверхность Солнца называется </a:t>
            </a:r>
            <a:r>
              <a:rPr lang="ru-RU" sz="2000" dirty="0" smtClean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фотосферой</a:t>
            </a:r>
            <a:r>
              <a:rPr lang="ru-RU" sz="2000" dirty="0">
                <a:effectLst>
                  <a:glow rad="101600">
                    <a:srgbClr val="FFFFFF">
                      <a:alpha val="60000"/>
                    </a:srgbClr>
                  </a:glow>
                </a:effectLst>
                <a:latin typeface="Arial" pitchFamily="34" charset="0"/>
                <a:cs typeface="Arial" pitchFamily="34" charset="0"/>
              </a:rPr>
              <a:t>, радиус которой считается радиусом Солнца.</a:t>
            </a:r>
          </a:p>
        </p:txBody>
      </p:sp>
    </p:spTree>
    <p:extLst>
      <p:ext uri="{BB962C8B-B14F-4D97-AF65-F5344CB8AC3E}">
        <p14:creationId xmlns:p14="http://schemas.microsoft.com/office/powerpoint/2010/main" val="32036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Состав</a:t>
            </a:r>
            <a:r>
              <a:rPr lang="en-US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Солнца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18" y="4581128"/>
            <a:ext cx="8572500" cy="18002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8" name="Овал 7"/>
          <p:cNvSpPr/>
          <p:nvPr/>
        </p:nvSpPr>
        <p:spPr>
          <a:xfrm>
            <a:off x="306418" y="2132856"/>
            <a:ext cx="1872208" cy="1872208"/>
          </a:xfrm>
          <a:prstGeom prst="ellipse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516655" y="2102863"/>
            <a:ext cx="1872208" cy="1872208"/>
          </a:xfrm>
          <a:prstGeom prst="ellipse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06418" y="3964414"/>
            <a:ext cx="3446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п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 числу атомов     по массе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560431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На среднем расстоянии Земли от Солнца, равном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a</a:t>
            </a:r>
            <a:r>
              <a:rPr lang="ru-RU" sz="2000" baseline="-25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1 а. е. = 1,5 · 10</a:t>
            </a:r>
            <a:r>
              <a:rPr lang="ru-RU" sz="2000" baseline="30000" dirty="0">
                <a:latin typeface="Arial" pitchFamily="34" charset="0"/>
                <a:cs typeface="Arial" pitchFamily="34" charset="0"/>
              </a:rPr>
              <a:t>8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км, угловой радиус фотосферы θ = 16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′, поэтому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линейный радиус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Солнца </a:t>
            </a:r>
            <a:r>
              <a:rPr lang="pt-BR" sz="2000" i="1" dirty="0" smtClean="0">
                <a:latin typeface="Arial" pitchFamily="34" charset="0"/>
                <a:cs typeface="Arial" pitchFamily="34" charset="0"/>
              </a:rPr>
              <a:t>R 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= </a:t>
            </a:r>
            <a:r>
              <a:rPr lang="pt-BR" sz="2000" i="1" dirty="0">
                <a:latin typeface="Arial" pitchFamily="34" charset="0"/>
                <a:cs typeface="Arial" pitchFamily="34" charset="0"/>
              </a:rPr>
              <a:t>a</a:t>
            </a:r>
            <a:r>
              <a:rPr lang="pt-BR" sz="2000" baseline="-25000" dirty="0">
                <a:latin typeface="Arial" pitchFamily="34" charset="0"/>
                <a:cs typeface="Arial" pitchFamily="34" charset="0"/>
              </a:rPr>
              <a:t>0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 · sin θ = 1,5 · 10</a:t>
            </a:r>
            <a:r>
              <a:rPr lang="pt-BR" sz="2000" baseline="30000" dirty="0">
                <a:latin typeface="Arial" pitchFamily="34" charset="0"/>
                <a:cs typeface="Arial" pitchFamily="34" charset="0"/>
              </a:rPr>
              <a:t>8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 км · 0,00465 = 700 000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км,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что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 109 раз превышает радиус Земли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16016" y="1945575"/>
            <a:ext cx="44279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Масса Солнца </a:t>
            </a:r>
            <a:r>
              <a:rPr lang="ru-RU" sz="2000" i="1" dirty="0">
                <a:latin typeface="Arial" pitchFamily="34" charset="0"/>
                <a:cs typeface="Arial" pitchFamily="34" charset="0"/>
              </a:rPr>
              <a:t>M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= 2 · 10</a:t>
            </a:r>
            <a:r>
              <a:rPr lang="ru-RU" sz="2000" baseline="30000" dirty="0">
                <a:latin typeface="Arial" pitchFamily="34" charset="0"/>
                <a:cs typeface="Arial" pitchFamily="34" charset="0"/>
              </a:rPr>
              <a:t>30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кг. Средняя плотность Солнца </a:t>
            </a:r>
            <a:r>
              <a:rPr lang="el-GR" sz="2000" dirty="0">
                <a:latin typeface="Arial" pitchFamily="34" charset="0"/>
                <a:cs typeface="Arial" pitchFamily="34" charset="0"/>
              </a:rPr>
              <a:t>ρ = 1400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кг/м3.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Ускорение свободного падения на поверхности Солнца в 28 раз больше, чем на поверхности Земли, и равно 274 м/с</a:t>
            </a:r>
            <a:r>
              <a:rPr lang="ru-RU" sz="20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130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Состав</a:t>
            </a:r>
            <a:r>
              <a:rPr lang="en-US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Солнца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560431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На фотографических снимках Солнца часто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видны тёмные пятна, возникающие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 его фотосфере. Их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можно увидеть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 телескоп, если изображение Солнца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спроектировать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 белый лист бумаги, установленный за окуляром.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132856"/>
            <a:ext cx="4572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Если в течение нескольких дней следить за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пятнами, то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можно заметить их перемещение, что указывает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на вращение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Солнца вокруг оси. Такие наблюдения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показали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что Солнце вращается не как твёрдое тело. Период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его обращения вокруг оси вблизи экватора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составляет 25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суток, а вблизи полюса — 30 суток. Линейная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скорость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вращения Солнца на экваторе составляет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км/с.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132856"/>
            <a:ext cx="3829050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85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Состав</a:t>
            </a:r>
            <a:r>
              <a:rPr lang="en-US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Солнца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692696"/>
            <a:ext cx="6995063" cy="576064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8" name="Овал 7"/>
          <p:cNvSpPr/>
          <p:nvPr/>
        </p:nvSpPr>
        <p:spPr>
          <a:xfrm>
            <a:off x="6554291" y="1988840"/>
            <a:ext cx="2520280" cy="2520280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31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000" y="614400"/>
            <a:ext cx="6408712" cy="6127134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Состав</a:t>
            </a:r>
            <a:r>
              <a:rPr lang="en-US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Солнца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92000" y="1548000"/>
            <a:ext cx="1692000" cy="288032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конвективная зона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92000" y="2556000"/>
            <a:ext cx="1368000" cy="288032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лучистая зона</a:t>
            </a:r>
            <a:endParaRPr lang="ru-RU" sz="1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92000" y="3456000"/>
            <a:ext cx="1116000" cy="54000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с</a:t>
            </a:r>
            <a:r>
              <a:rPr lang="ru-RU" sz="1400" dirty="0" smtClean="0"/>
              <a:t>олнечная корона</a:t>
            </a:r>
            <a:endParaRPr lang="ru-RU" sz="1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92000" y="4140000"/>
            <a:ext cx="1152000" cy="288032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хромосфера</a:t>
            </a: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692000" y="4536000"/>
            <a:ext cx="1116000" cy="288032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фотосфера</a:t>
            </a:r>
            <a:endParaRPr lang="ru-RU" sz="1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92000" y="5796000"/>
            <a:ext cx="684000" cy="288032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ядро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213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17" y="936000"/>
            <a:ext cx="8838206" cy="5816873"/>
          </a:xfrm>
          <a:prstGeom prst="rect">
            <a:avLst/>
          </a:prstGeom>
        </p:spPr>
      </p:pic>
      <p:grpSp>
        <p:nvGrpSpPr>
          <p:cNvPr id="3" name="Группа 2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4" name="Прямоугольник 3"/>
            <p:cNvSpPr/>
            <p:nvPr userDrawn="1"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5" name="Прямая соединительная линия 4"/>
            <p:cNvCxnSpPr/>
            <p:nvPr userDrawn="1"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 userDrawn="1"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Состав</a:t>
            </a:r>
            <a:r>
              <a:rPr lang="en-US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</a:t>
            </a: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Солнца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228184" y="620688"/>
            <a:ext cx="2376264" cy="1584176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19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6355</TotalTime>
  <Words>886</Words>
  <Application>Microsoft Office PowerPoint</Application>
  <PresentationFormat>Экран (4:3)</PresentationFormat>
  <Paragraphs>75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АСТРОФИЗИКА И ЗВЕЗДНАЯ АСТРОНОМИЯ</vt:lpstr>
      <vt:lpstr>Цель нашего урока</vt:lpstr>
      <vt:lpstr>Основные характеристики Солнца</vt:lpstr>
      <vt:lpstr>Состав Солнца</vt:lpstr>
      <vt:lpstr>Состав Солнца</vt:lpstr>
      <vt:lpstr>Состав Солнца</vt:lpstr>
      <vt:lpstr>Состав Солнца</vt:lpstr>
      <vt:lpstr>Состав Солнца</vt:lpstr>
      <vt:lpstr>Состав Солнца</vt:lpstr>
      <vt:lpstr>Состав Солнца</vt:lpstr>
      <vt:lpstr>Наши задачи</vt:lpstr>
      <vt:lpstr>Состав Солнца</vt:lpstr>
      <vt:lpstr>Строение солнечной атмосферы</vt:lpstr>
      <vt:lpstr>Строение солнечной атмосферы</vt:lpstr>
      <vt:lpstr>Строение солнечной атмосферы</vt:lpstr>
      <vt:lpstr>Солнечная активность</vt:lpstr>
      <vt:lpstr>Солнечная активность</vt:lpstr>
      <vt:lpstr>ВИЗ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RePack by Diakov</cp:lastModifiedBy>
  <cp:revision>885</cp:revision>
  <dcterms:created xsi:type="dcterms:W3CDTF">2015-06-18T09:54:57Z</dcterms:created>
  <dcterms:modified xsi:type="dcterms:W3CDTF">2020-01-26T16:36:39Z</dcterms:modified>
</cp:coreProperties>
</file>