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089CF4-5EB4-4E97-958E-AC013B0605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DA2A-676B-4363-B7A2-58ECDC6DF8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C1B619-512A-4DB8-B5BA-90F97D31D0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CFA83-E17D-47BF-A82F-687170D78E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9ADCB253-DFE1-4DA1-93FC-C5FBD60B20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8596E-952C-44BA-8B1B-0E4E975E3C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F7C51-A0CA-4095-96D1-9951FF5918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9975F-8D26-4AF3-868E-EFFFF8449C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2608-15D2-4F29-84E7-A2D63C5002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C4929-3F1B-418C-8846-E90FC6A599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5D579BB-6B4D-4E08-981C-422DFCCECC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E121B45-DAB2-4F36-AF43-5A1F9AC032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Давление газов</a:t>
            </a:r>
            <a:br>
              <a:rPr lang="ru-RU" dirty="0" smtClean="0"/>
            </a:br>
            <a:r>
              <a:rPr lang="ru-RU" dirty="0" smtClean="0"/>
              <a:t> Закон  Паскаля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844675"/>
            <a:ext cx="5400675" cy="30956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   В сосуде под поршнем находится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газ. Поршень переместили из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положения А в положение В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 Одинаково ли увеличилось при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этом  давление газа на стенки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Сосуда в точках 1, 2, 3, 4 и 5 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smtClean="0"/>
          </a:p>
        </p:txBody>
      </p:sp>
      <p:pic>
        <p:nvPicPr>
          <p:cNvPr id="119813" name="Picture 5" descr="ipoiibii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429000"/>
            <a:ext cx="27305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7343775" cy="1008062"/>
          </a:xfrm>
          <a:prstGeom prst="rect">
            <a:avLst/>
          </a:prstGeom>
        </p:spPr>
        <p:txBody>
          <a:bodyPr lIns="45720" tIns="0" rIns="45720" bIns="0"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endParaRPr lang="ru-RU" sz="4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7B98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343775" cy="1008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7B9899"/>
                </a:solidFill>
              </a:rPr>
              <a:t>Задачи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7343775" cy="1008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7B9899"/>
                </a:solidFill>
              </a:rPr>
              <a:t>Вопросы самоконтроля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57338"/>
            <a:ext cx="7416800" cy="4967287"/>
          </a:xfrm>
        </p:spPr>
        <p:txBody>
          <a:bodyPr>
            <a:normAutofit/>
          </a:bodyPr>
          <a:lstStyle/>
          <a:p>
            <a:pPr marL="0" indent="5397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из мелкокалиберной винтовки выстрелить в      вареное яйцо, в нем образуется отверстие. Если же выстрелить в сырое, оно разлетится. Как объяснить это явление?</a:t>
            </a:r>
          </a:p>
          <a:p>
            <a:pPr marL="0" indent="5397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взрыв снаряда под водой губителен        для живущих в воде организмов?</a:t>
            </a:r>
          </a:p>
          <a:p>
            <a:pPr marL="0" indent="5397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мыльный пузырь имеет форму шара?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>
              <a:latin typeface="Tahoma" pitchFamily="34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400" dirty="0" smtClean="0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403350" y="2924175"/>
            <a:ext cx="700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311275" y="4214813"/>
            <a:ext cx="7077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/>
              <a:t>Основные выводы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73238"/>
            <a:ext cx="7304088" cy="4103687"/>
          </a:xfrm>
        </p:spPr>
        <p:txBody>
          <a:bodyPr/>
          <a:lstStyle/>
          <a:p>
            <a:pPr algn="just">
              <a:lnSpc>
                <a:spcPct val="80000"/>
              </a:lnSpc>
              <a:tabLst>
                <a:tab pos="539750" algn="l"/>
              </a:tabLst>
            </a:pPr>
            <a:r>
              <a:rPr lang="ru-RU" altLang="ru-RU" sz="2800" smtClean="0"/>
              <a:t>Давление газа на стенки сосуда и на помещенное в газ тело, вызывается ударами молекул газа.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tabLst>
                <a:tab pos="539750" algn="l"/>
              </a:tabLst>
            </a:pPr>
            <a:r>
              <a:rPr lang="ru-RU" altLang="ru-RU" sz="2800" smtClean="0"/>
              <a:t> </a:t>
            </a:r>
          </a:p>
          <a:p>
            <a:pPr algn="just">
              <a:lnSpc>
                <a:spcPct val="80000"/>
              </a:lnSpc>
              <a:tabLst>
                <a:tab pos="539750" algn="l"/>
              </a:tabLst>
            </a:pPr>
            <a:r>
              <a:rPr lang="ru-RU" altLang="ru-RU" sz="2800" smtClean="0"/>
              <a:t>Давление газа зависит от температуры и от объема занимаемого данной массой газа.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tabLst>
                <a:tab pos="539750" algn="l"/>
              </a:tabLst>
            </a:pPr>
            <a:endParaRPr lang="ru-RU" altLang="ru-RU" sz="2800" smtClean="0"/>
          </a:p>
          <a:p>
            <a:pPr algn="just">
              <a:lnSpc>
                <a:spcPct val="80000"/>
              </a:lnSpc>
              <a:tabLst>
                <a:tab pos="539750" algn="l"/>
              </a:tabLst>
            </a:pPr>
            <a:r>
              <a:rPr lang="ru-RU" altLang="ru-RU" sz="2800" smtClean="0"/>
              <a:t>Жидкости и газы передают давление по всем направлениям одинаково.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rgbClr val="7B9899"/>
                </a:solidFill>
              </a:rPr>
              <a:t>Домашнее задание.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349500"/>
            <a:ext cx="6697662" cy="1800225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altLang="ru-RU" sz="4000" b="1" dirty="0" smtClean="0">
                <a:latin typeface="Arial" charset="0"/>
                <a:cs typeface="Arial" charset="0"/>
              </a:rPr>
              <a:t>§ </a:t>
            </a:r>
            <a:r>
              <a:rPr lang="ru-RU" altLang="ru-RU" sz="4000" b="1" dirty="0" smtClean="0"/>
              <a:t>37, 38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z="2800" b="1" dirty="0" smtClean="0"/>
              <a:t>Упражнение  </a:t>
            </a:r>
            <a:r>
              <a:rPr lang="ru-RU" altLang="ru-RU" sz="3600" b="1" dirty="0" smtClean="0"/>
              <a:t>16</a:t>
            </a:r>
            <a:r>
              <a:rPr lang="ru-RU" altLang="ru-RU" sz="5400" b="1" dirty="0" smtClean="0"/>
              <a:t> </a:t>
            </a:r>
            <a:r>
              <a:rPr lang="ru-RU" altLang="ru-RU" sz="2800" dirty="0" smtClean="0"/>
              <a:t>(</a:t>
            </a:r>
            <a:r>
              <a:rPr lang="ru-RU" altLang="ru-RU" sz="2800" b="1" dirty="0" smtClean="0"/>
              <a:t>1 - 4</a:t>
            </a:r>
            <a:r>
              <a:rPr lang="ru-RU" altLang="ru-RU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7793037" cy="1008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7B9899"/>
                </a:solidFill>
              </a:rPr>
              <a:t>Сегодня вы узнаете…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916113"/>
            <a:ext cx="7269162" cy="3676650"/>
          </a:xfrm>
        </p:spPr>
        <p:txBody>
          <a:bodyPr/>
          <a:lstStyle/>
          <a:p>
            <a:pPr marL="590550" indent="-590550">
              <a:buFont typeface="Wingdings" pitchFamily="2" charset="2"/>
              <a:buNone/>
            </a:pPr>
            <a:r>
              <a:rPr lang="ru-RU" altLang="ru-RU" sz="1600" b="1" smtClean="0">
                <a:solidFill>
                  <a:schemeClr val="folHlink"/>
                </a:solidFill>
              </a:rPr>
              <a:t>1</a:t>
            </a:r>
            <a:r>
              <a:rPr lang="ru-RU" altLang="ru-RU" sz="2900" b="1" smtClean="0">
                <a:solidFill>
                  <a:srgbClr val="CC3300"/>
                </a:solidFill>
              </a:rPr>
              <a:t>   Почему газ давит?</a:t>
            </a:r>
          </a:p>
          <a:p>
            <a:pPr marL="590550" indent="-590550">
              <a:buFont typeface="Wingdings" pitchFamily="2" charset="2"/>
              <a:buChar char="l"/>
            </a:pPr>
            <a:endParaRPr lang="ru-RU" altLang="ru-RU" sz="2900" b="1" smtClean="0">
              <a:solidFill>
                <a:srgbClr val="CC3300"/>
              </a:solidFill>
            </a:endParaRPr>
          </a:p>
          <a:p>
            <a:pPr marL="590550" indent="-590550">
              <a:buFont typeface="Wingdings" pitchFamily="2" charset="2"/>
              <a:buNone/>
            </a:pPr>
            <a:r>
              <a:rPr lang="ru-RU" altLang="ru-RU" sz="1600" b="1" smtClean="0">
                <a:solidFill>
                  <a:schemeClr val="folHlink"/>
                </a:solidFill>
              </a:rPr>
              <a:t>2</a:t>
            </a:r>
            <a:r>
              <a:rPr lang="ru-RU" altLang="ru-RU" sz="2900" b="1" smtClean="0">
                <a:solidFill>
                  <a:srgbClr val="CC3300"/>
                </a:solidFill>
              </a:rPr>
              <a:t>   От чего зависит давление газа?</a:t>
            </a:r>
          </a:p>
          <a:p>
            <a:pPr marL="590550" indent="-590550">
              <a:buFont typeface="Wingdings" pitchFamily="2" charset="2"/>
              <a:buChar char="l"/>
            </a:pPr>
            <a:endParaRPr lang="ru-RU" altLang="ru-RU" sz="2900" b="1" smtClean="0">
              <a:solidFill>
                <a:srgbClr val="CC3300"/>
              </a:solidFill>
            </a:endParaRPr>
          </a:p>
          <a:p>
            <a:pPr marL="590550" indent="-590550">
              <a:buFont typeface="Wingdings" pitchFamily="2" charset="2"/>
              <a:buNone/>
            </a:pPr>
            <a:r>
              <a:rPr lang="ru-RU" altLang="ru-RU" sz="2900" b="1" smtClean="0">
                <a:solidFill>
                  <a:srgbClr val="CC3300"/>
                </a:solidFill>
              </a:rPr>
              <a:t> </a:t>
            </a:r>
            <a:r>
              <a:rPr lang="ru-RU" altLang="ru-RU" sz="1600" b="1" smtClean="0">
                <a:solidFill>
                  <a:schemeClr val="folHlink"/>
                </a:solidFill>
              </a:rPr>
              <a:t>3</a:t>
            </a:r>
            <a:r>
              <a:rPr lang="ru-RU" altLang="ru-RU" sz="1600" b="1" smtClean="0">
                <a:solidFill>
                  <a:srgbClr val="CC3300"/>
                </a:solidFill>
              </a:rPr>
              <a:t>   </a:t>
            </a:r>
            <a:r>
              <a:rPr lang="ru-RU" altLang="ru-RU" sz="2900" b="1" smtClean="0">
                <a:solidFill>
                  <a:srgbClr val="CC3300"/>
                </a:solidFill>
              </a:rPr>
              <a:t>Как газ передает давление?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7" y="260648"/>
            <a:ext cx="4104456" cy="1224136"/>
          </a:xfrm>
          <a:ln w="76200"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7B9899"/>
                </a:solidFill>
              </a:rPr>
              <a:t>Вспоминаем:</a:t>
            </a:r>
            <a:r>
              <a:rPr lang="ru-RU" dirty="0" smtClean="0">
                <a:solidFill>
                  <a:srgbClr val="7B9899"/>
                </a:solidFill>
              </a:rPr>
              <a:t/>
            </a:r>
            <a:br>
              <a:rPr lang="ru-RU" dirty="0" smtClean="0">
                <a:solidFill>
                  <a:srgbClr val="7B9899"/>
                </a:solidFill>
              </a:rPr>
            </a:br>
            <a:endParaRPr lang="ru-RU" dirty="0" smtClean="0">
              <a:solidFill>
                <a:srgbClr val="7B9899"/>
              </a:solidFill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787900" y="5445125"/>
            <a:ext cx="15113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800" i="1">
                <a:solidFill>
                  <a:schemeClr val="tx2"/>
                </a:solidFill>
              </a:rPr>
              <a:t>Па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468313" y="2420938"/>
            <a:ext cx="53292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Формула расчета давления</a:t>
            </a: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2124075" y="51577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800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468313" y="5661025"/>
            <a:ext cx="43926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Единицы давления</a:t>
            </a:r>
          </a:p>
        </p:txBody>
      </p:sp>
      <p:pic>
        <p:nvPicPr>
          <p:cNvPr id="55307" name="Picture 11" descr="pask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2525713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508625" y="3068638"/>
            <a:ext cx="26114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Паскаль Блез</a:t>
            </a:r>
          </a:p>
          <a:p>
            <a:pPr eaLnBrk="1" hangingPunct="1"/>
            <a:r>
              <a:rPr lang="ru-RU" altLang="ru-RU" sz="2800" b="1"/>
              <a:t>1623 -1662</a:t>
            </a:r>
          </a:p>
        </p:txBody>
      </p:sp>
      <p:graphicFrame>
        <p:nvGraphicFramePr>
          <p:cNvPr id="553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240568"/>
              </p:ext>
            </p:extLst>
          </p:nvPr>
        </p:nvGraphicFramePr>
        <p:xfrm>
          <a:off x="2093913" y="3162300"/>
          <a:ext cx="257968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4" imgW="444240" imgH="393480" progId="Equation.3">
                  <p:embed/>
                </p:oleObj>
              </mc:Choice>
              <mc:Fallback>
                <p:oleObj name="Формула" r:id="rId4" imgW="44424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913" y="3162300"/>
                        <a:ext cx="2579687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  <p:bldP spid="553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mtClean="0"/>
              <a:t>Какой из трех одинаковых брусков производит на стол большее давление?</a:t>
            </a:r>
          </a:p>
        </p:txBody>
      </p:sp>
      <p:pic>
        <p:nvPicPr>
          <p:cNvPr id="106500" name="Picture 4" descr="Изображение1 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500438"/>
            <a:ext cx="6840537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3608" y="332656"/>
            <a:ext cx="4104456" cy="1224136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txBody>
          <a:bodyPr lIns="45720" tIns="0" rIns="45720" bIns="0" anchor="b">
            <a:normAutofit fontScale="90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7B9899"/>
                </a:solidFill>
                <a:latin typeface="+mj-lt"/>
                <a:ea typeface="+mj-ea"/>
                <a:cs typeface="+mj-cs"/>
              </a:rPr>
              <a:t>объясни!</a:t>
            </a:r>
            <a:r>
              <a:rPr lang="ru-RU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7B9899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7B9899"/>
                </a:solidFill>
                <a:latin typeface="+mj-lt"/>
                <a:ea typeface="+mj-ea"/>
                <a:cs typeface="+mj-cs"/>
              </a:rPr>
            </a:br>
            <a:endParaRPr lang="ru-RU" sz="3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7B9899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7B9899"/>
                </a:solidFill>
              </a:rPr>
              <a:t>Новый материал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755650" y="1916113"/>
            <a:ext cx="7696200" cy="4038600"/>
          </a:xfrm>
        </p:spPr>
        <p:txBody>
          <a:bodyPr/>
          <a:lstStyle/>
          <a:p>
            <a:r>
              <a:rPr lang="ru-RU" altLang="ru-RU" sz="2900" dirty="0" smtClean="0"/>
              <a:t>Почему шарик увеличивает свой объем?</a:t>
            </a:r>
          </a:p>
        </p:txBody>
      </p:sp>
      <p:pic>
        <p:nvPicPr>
          <p:cNvPr id="56324" name="Picture 4" descr="05d-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852738"/>
            <a:ext cx="3600450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258888" y="2060575"/>
            <a:ext cx="66246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1800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50825" y="5157788"/>
            <a:ext cx="7489825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Вывод:</a:t>
            </a:r>
          </a:p>
          <a:p>
            <a:pPr algn="just">
              <a:defRPr/>
            </a:pPr>
            <a:r>
              <a:rPr lang="ru-RU" sz="2400" dirty="0"/>
              <a:t>  Давление газа на стенки </a:t>
            </a:r>
            <a:r>
              <a:rPr lang="ru-RU" sz="2400" dirty="0" smtClean="0"/>
              <a:t>сосуда </a:t>
            </a:r>
            <a:r>
              <a:rPr lang="ru-RU" sz="2400" dirty="0"/>
              <a:t>и на помещенное в газ   тело вызывается ударами молекул газа.</a:t>
            </a:r>
          </a:p>
        </p:txBody>
      </p:sp>
      <p:pic>
        <p:nvPicPr>
          <p:cNvPr id="56331" name="Picture 11" descr="05d-i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781300"/>
            <a:ext cx="19145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/>
                </a:solidFill>
              </a:rPr>
              <a:t>От чего зависит давление газа?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altLang="ru-RU" sz="2800" smtClean="0"/>
          </a:p>
          <a:p>
            <a:endParaRPr lang="ru-RU" altLang="ru-RU" sz="2800" smtClean="0"/>
          </a:p>
          <a:p>
            <a:endParaRPr lang="ru-RU" altLang="ru-RU" sz="2800" smtClean="0"/>
          </a:p>
          <a:p>
            <a:endParaRPr lang="ru-RU" altLang="ru-RU" sz="2800" smtClean="0"/>
          </a:p>
          <a:p>
            <a:endParaRPr lang="ru-RU" altLang="ru-RU" sz="2800" smtClean="0"/>
          </a:p>
          <a:p>
            <a:r>
              <a:rPr lang="ru-RU" altLang="ru-RU" sz="2800" smtClean="0">
                <a:solidFill>
                  <a:srgbClr val="CC3300"/>
                </a:solidFill>
              </a:rPr>
              <a:t>Вывод:</a:t>
            </a:r>
          </a:p>
          <a:p>
            <a:r>
              <a:rPr lang="ru-RU" altLang="ru-RU" sz="2800" smtClean="0"/>
              <a:t>От температуры газа</a:t>
            </a:r>
          </a:p>
          <a:p>
            <a:r>
              <a:rPr lang="ru-RU" altLang="ru-RU" sz="2800" smtClean="0"/>
              <a:t>От объема, занимаемого газом.</a:t>
            </a:r>
          </a:p>
          <a:p>
            <a:endParaRPr lang="ru-RU" altLang="ru-RU" sz="2800" smtClean="0"/>
          </a:p>
        </p:txBody>
      </p:sp>
      <p:pic>
        <p:nvPicPr>
          <p:cNvPr id="57348" name="Picture 4" descr="05d-i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349500"/>
            <a:ext cx="3671888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2" name="Picture 8" descr="gnjk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133600"/>
            <a:ext cx="1346200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7B9899"/>
                </a:solidFill>
              </a:rPr>
              <a:t>Как газы и жидкости передают давление?</a:t>
            </a:r>
          </a:p>
        </p:txBody>
      </p:sp>
      <p:pic>
        <p:nvPicPr>
          <p:cNvPr id="58373" name="Picture 5" descr="iiig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113"/>
            <a:ext cx="223202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4" name="Picture 6" descr="05c-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16113"/>
            <a:ext cx="6121400" cy="189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195513" y="4292600"/>
            <a:ext cx="5905500" cy="15700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C3300"/>
                </a:solidFill>
              </a:rPr>
              <a:t>Закон Паскаля</a:t>
            </a:r>
          </a:p>
          <a:p>
            <a:pPr lvl="1">
              <a:defRPr/>
            </a:pPr>
            <a:r>
              <a:rPr lang="ru-RU" sz="2400" b="1" dirty="0"/>
              <a:t>Жидкости и газы передают давление по всем направлениям одинаково.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343775" cy="1008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7B9899"/>
                </a:solidFill>
              </a:rPr>
              <a:t>Задачи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844675"/>
            <a:ext cx="7850188" cy="208915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altLang="ru-RU" sz="2000" smtClean="0"/>
              <a:t>Цифрами 1, 2 и 3 обозначены круглые отверстия, затянутые одинаковыми резиновыми пленками. Когда поршень переместили  из положения А в </a:t>
            </a:r>
            <a:r>
              <a:rPr lang="ru-RU" altLang="ru-RU" smtClean="0"/>
              <a:t>.К </a:t>
            </a:r>
            <a:r>
              <a:rPr lang="ru-RU" altLang="ru-RU" sz="2000" smtClean="0"/>
              <a:t>положение В, пленки выгнулись наружу. На каком из рисунков</a:t>
            </a:r>
          </a:p>
        </p:txBody>
      </p:sp>
      <p:pic>
        <p:nvPicPr>
          <p:cNvPr id="59396" name="Picture 4" descr="Изображение1 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005263"/>
            <a:ext cx="73501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5" name="Picture 5" descr="ghhbfg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29495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3203575" y="1844675"/>
            <a:ext cx="46085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/>
              <a:t>В одном сосуде находится металлический кубик, в другом – вода. Как будут передавать эти тела производимое на них давление?</a:t>
            </a:r>
          </a:p>
          <a:p>
            <a:pPr algn="just" eaLnBrk="1" hangingPunct="1"/>
            <a:endParaRPr lang="ru-RU" altLang="ru-RU"/>
          </a:p>
        </p:txBody>
      </p:sp>
      <p:pic>
        <p:nvPicPr>
          <p:cNvPr id="117767" name="Picture 7" descr="ghj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365625"/>
            <a:ext cx="22320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72" name="Text Box 12"/>
          <p:cNvSpPr txBox="1">
            <a:spLocks noChangeArrowheads="1"/>
          </p:cNvSpPr>
          <p:nvPr/>
        </p:nvSpPr>
        <p:spPr bwMode="auto">
          <a:xfrm>
            <a:off x="3059113" y="4149725"/>
            <a:ext cx="489743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/>
              <a:t>Сосуд плотно закрыт пробкой, В которую</a:t>
            </a:r>
          </a:p>
          <a:p>
            <a:pPr algn="just" eaLnBrk="1" hangingPunct="1"/>
            <a:r>
              <a:rPr lang="ru-RU" altLang="ru-RU"/>
              <a:t> вставлены две трубки. Если подуть в трубку  </a:t>
            </a:r>
            <a:r>
              <a:rPr lang="ru-RU" altLang="ru-RU" i="1"/>
              <a:t>а, </a:t>
            </a:r>
            <a:r>
              <a:rPr lang="ru-RU" altLang="ru-RU"/>
              <a:t>то вода</a:t>
            </a:r>
            <a:r>
              <a:rPr lang="ru-RU" altLang="ru-RU" i="1"/>
              <a:t> </a:t>
            </a:r>
            <a:r>
              <a:rPr lang="ru-RU" altLang="ru-RU"/>
              <a:t>через трубку</a:t>
            </a:r>
            <a:r>
              <a:rPr lang="ru-RU" altLang="ru-RU" i="1"/>
              <a:t>  </a:t>
            </a:r>
            <a:r>
              <a:rPr lang="ru-RU" altLang="ru-RU"/>
              <a:t>б  выливается из сосуда .Будет ли вытекать вода из трубки  </a:t>
            </a:r>
            <a:r>
              <a:rPr lang="ru-RU" altLang="ru-RU" i="1"/>
              <a:t>а,  </a:t>
            </a:r>
            <a:r>
              <a:rPr lang="ru-RU" altLang="ru-RU"/>
              <a:t>если подуть в трубку</a:t>
            </a:r>
            <a:r>
              <a:rPr lang="ru-RU" altLang="ru-RU" i="1"/>
              <a:t>  б?</a:t>
            </a:r>
          </a:p>
          <a:p>
            <a:pPr algn="just" eaLnBrk="1" hangingPunct="1"/>
            <a:endParaRPr lang="ru-RU" altLang="ru-RU" i="1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9552" y="404664"/>
            <a:ext cx="7343775" cy="1008062"/>
          </a:xfrm>
          <a:prstGeom prst="rect">
            <a:avLst/>
          </a:prstGeom>
        </p:spPr>
        <p:txBody>
          <a:bodyPr lIns="45720" tIns="0" rIns="45720" bIns="0"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endParaRPr lang="ru-RU" sz="4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7B98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343775" cy="1008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7B9899"/>
                </a:solidFill>
              </a:rPr>
              <a:t>Задачи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951</TotalTime>
  <Words>361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Cambria</vt:lpstr>
      <vt:lpstr>Franklin Gothic Book</vt:lpstr>
      <vt:lpstr>Perpetua</vt:lpstr>
      <vt:lpstr>Tahoma</vt:lpstr>
      <vt:lpstr>Times New Roman</vt:lpstr>
      <vt:lpstr>Wingdings</vt:lpstr>
      <vt:lpstr>Wingdings 2</vt:lpstr>
      <vt:lpstr>Справедливость</vt:lpstr>
      <vt:lpstr>Формула</vt:lpstr>
      <vt:lpstr>Давление газов  Закон  Паскаля</vt:lpstr>
      <vt:lpstr>Сегодня вы узнаете…</vt:lpstr>
      <vt:lpstr>Вспоминаем: </vt:lpstr>
      <vt:lpstr>Презентация PowerPoint</vt:lpstr>
      <vt:lpstr>Новый материал</vt:lpstr>
      <vt:lpstr>От чего зависит давление газа?</vt:lpstr>
      <vt:lpstr>Как газы и жидкости передают давление?</vt:lpstr>
      <vt:lpstr>Задачи </vt:lpstr>
      <vt:lpstr>Задачи </vt:lpstr>
      <vt:lpstr>Задачи </vt:lpstr>
      <vt:lpstr>Вопросы самоконтроля</vt:lpstr>
      <vt:lpstr>Основные выводы</vt:lpstr>
      <vt:lpstr>Домашнее задание.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Давление газов  Закон  Паскаля</dc:title>
  <dc:creator>Эдик</dc:creator>
  <cp:lastModifiedBy>Учитель</cp:lastModifiedBy>
  <cp:revision>26</cp:revision>
  <cp:lastPrinted>1601-01-01T00:00:00Z</cp:lastPrinted>
  <dcterms:created xsi:type="dcterms:W3CDTF">2007-02-07T08:04:20Z</dcterms:created>
  <dcterms:modified xsi:type="dcterms:W3CDTF">2020-01-24T12:29:48Z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