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795" r:id="rId2"/>
    <p:sldMasterId id="2147483807" r:id="rId3"/>
    <p:sldMasterId id="2147483826" r:id="rId4"/>
  </p:sldMasterIdLst>
  <p:sldIdLst>
    <p:sldId id="256" r:id="rId5"/>
    <p:sldId id="390" r:id="rId6"/>
    <p:sldId id="392" r:id="rId7"/>
    <p:sldId id="277" r:id="rId8"/>
    <p:sldId id="375" r:id="rId9"/>
    <p:sldId id="359" r:id="rId10"/>
    <p:sldId id="393" r:id="rId11"/>
    <p:sldId id="381" r:id="rId12"/>
    <p:sldId id="394" r:id="rId13"/>
    <p:sldId id="398" r:id="rId14"/>
    <p:sldId id="396" r:id="rId15"/>
    <p:sldId id="397" r:id="rId16"/>
    <p:sldId id="383" r:id="rId17"/>
    <p:sldId id="399" r:id="rId18"/>
    <p:sldId id="400" r:id="rId19"/>
    <p:sldId id="384" r:id="rId20"/>
    <p:sldId id="388" r:id="rId21"/>
    <p:sldId id="401" r:id="rId22"/>
    <p:sldId id="402" r:id="rId23"/>
    <p:sldId id="403" r:id="rId24"/>
    <p:sldId id="404" r:id="rId25"/>
    <p:sldId id="40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4A8C"/>
    <a:srgbClr val="9966FF"/>
    <a:srgbClr val="FFCCFF"/>
    <a:srgbClr val="FEF2E8"/>
    <a:srgbClr val="CD7B17"/>
    <a:srgbClr val="A14D07"/>
    <a:srgbClr val="F4E2CC"/>
    <a:srgbClr val="FFFFFF"/>
    <a:srgbClr val="E3DFEE"/>
    <a:srgbClr val="6F3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93" autoAdjust="0"/>
    <p:restoredTop sz="94660"/>
  </p:normalViewPr>
  <p:slideViewPr>
    <p:cSldViewPr>
      <p:cViewPr>
        <p:scale>
          <a:sx n="76" d="100"/>
          <a:sy n="76" d="100"/>
        </p:scale>
        <p:origin x="-96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484784"/>
            <a:ext cx="9144000" cy="1470025"/>
          </a:xfrm>
        </p:spPr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27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F942C-49FC-4598-BFFF-3A1AAE4210B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8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8FC50-52CC-46AB-B98A-9533D3A8CE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53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71E59-1AE0-4D53-A764-275A21EFBA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35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9AD77-21B9-4EF1-8929-645FEEF60B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22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2B852-E260-48A2-A82B-A7AAE53CAD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86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9EE6B-3B5E-40CA-BE94-A7CCFE9E5A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1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0A573-3CCA-49B2-8F2A-BDCDBF3830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333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5568" cy="4320"/>
              <a:chOff x="0" y="0"/>
              <a:chExt cx="5568" cy="4320"/>
            </a:xfrm>
          </p:grpSpPr>
          <p:grpSp>
            <p:nvGrpSpPr>
              <p:cNvPr id="9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3216" cy="3072"/>
                <a:chOff x="0" y="0"/>
                <a:chExt cx="2928" cy="2784"/>
              </a:xfrm>
            </p:grpSpPr>
            <p:sp>
              <p:nvSpPr>
                <p:cNvPr id="22" name="Oval 4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" name="Oval 5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5" cy="230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4" name="Oval 6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68" cy="1822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5" name="Oval 7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8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6" name="Oval 8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3" cy="962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0" name="Group 9"/>
              <p:cNvGrpSpPr>
                <a:grpSpLocks/>
              </p:cNvGrpSpPr>
              <p:nvPr userDrawn="1"/>
            </p:nvGrpSpPr>
            <p:grpSpPr bwMode="auto">
              <a:xfrm>
                <a:off x="2016" y="2016"/>
                <a:ext cx="2448" cy="2304"/>
                <a:chOff x="0" y="0"/>
                <a:chExt cx="2928" cy="2784"/>
              </a:xfrm>
            </p:grpSpPr>
            <p:sp>
              <p:nvSpPr>
                <p:cNvPr id="17" name="Oval 10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8" name="Oval 11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7" cy="2303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9" name="Oval 12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70" cy="1826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0" name="Oval 13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1" name="Oval 14"/>
                <p:cNvSpPr>
                  <a:spLocks noChangeArrowheads="1"/>
                </p:cNvSpPr>
                <p:nvPr userDrawn="1"/>
              </p:nvSpPr>
              <p:spPr bwMode="auto">
                <a:xfrm>
                  <a:off x="911" y="912"/>
                  <a:ext cx="1105" cy="958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1" name="Group 15"/>
              <p:cNvGrpSpPr>
                <a:grpSpLocks/>
              </p:cNvGrpSpPr>
              <p:nvPr userDrawn="1"/>
            </p:nvGrpSpPr>
            <p:grpSpPr bwMode="auto">
              <a:xfrm>
                <a:off x="2832" y="96"/>
                <a:ext cx="2736" cy="2592"/>
                <a:chOff x="0" y="0"/>
                <a:chExt cx="2928" cy="2784"/>
              </a:xfrm>
            </p:grpSpPr>
            <p:sp>
              <p:nvSpPr>
                <p:cNvPr id="12" name="Oval 16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3" name="Oval 17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52" cy="2305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4" name="Oval 18"/>
                <p:cNvSpPr>
                  <a:spLocks noChangeArrowheads="1"/>
                </p:cNvSpPr>
                <p:nvPr userDrawn="1"/>
              </p:nvSpPr>
              <p:spPr bwMode="auto">
                <a:xfrm>
                  <a:off x="481" y="480"/>
                  <a:ext cx="1967" cy="182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" name="Oval 19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7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6" name="Oval 20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4" cy="960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EAEAEA"/>
                    </a:solidFill>
                  </a:endParaRPr>
                </a:p>
              </p:txBody>
            </p:sp>
          </p:grpSp>
        </p:grpSp>
        <p:sp>
          <p:nvSpPr>
            <p:cNvPr id="6" name="Line 26"/>
            <p:cNvSpPr>
              <a:spLocks noChangeShapeType="1"/>
            </p:cNvSpPr>
            <p:nvPr userDrawn="1"/>
          </p:nvSpPr>
          <p:spPr bwMode="auto">
            <a:xfrm flipH="1">
              <a:off x="0" y="1536"/>
              <a:ext cx="1584" cy="216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EAEAEA"/>
                </a:solidFill>
              </a:endParaRPr>
            </a:p>
          </p:txBody>
        </p:sp>
        <p:sp>
          <p:nvSpPr>
            <p:cNvPr id="7" name="Line 27"/>
            <p:cNvSpPr>
              <a:spLocks noChangeShapeType="1"/>
            </p:cNvSpPr>
            <p:nvPr userDrawn="1"/>
          </p:nvSpPr>
          <p:spPr bwMode="auto">
            <a:xfrm>
              <a:off x="4176" y="1392"/>
              <a:ext cx="1584" cy="172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EAEAEA"/>
                </a:solidFill>
              </a:endParaRPr>
            </a:p>
          </p:txBody>
        </p:sp>
        <p:sp>
          <p:nvSpPr>
            <p:cNvPr id="8" name="Line 28"/>
            <p:cNvSpPr>
              <a:spLocks noChangeShapeType="1"/>
            </p:cNvSpPr>
            <p:nvPr userDrawn="1"/>
          </p:nvSpPr>
          <p:spPr bwMode="auto">
            <a:xfrm flipV="1">
              <a:off x="3216" y="0"/>
              <a:ext cx="240" cy="312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EAEAEA"/>
                </a:solidFill>
              </a:endParaRPr>
            </a:p>
          </p:txBody>
        </p:sp>
      </p:grpSp>
      <p:sp>
        <p:nvSpPr>
          <p:cNvPr id="2069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28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29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4641850F-B149-4AAE-9C54-669C99CEC84B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466921"/>
      </p:ext>
    </p:extLst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48A5D-559C-438D-8043-CB3A7ABC2D6F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665704"/>
      </p:ext>
    </p:extLst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839C0-BEAE-4925-94DC-3204856BE3EE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86890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0" y="6648"/>
            <a:ext cx="9132540" cy="614040"/>
          </a:xfrm>
        </p:spPr>
        <p:txBody>
          <a:bodyPr>
            <a:normAutofit/>
          </a:bodyPr>
          <a:lstStyle>
            <a:lvl1pPr algn="l">
              <a:defRPr sz="28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247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3F698-77E5-4347-89A9-E2494D22E6B4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87196"/>
      </p:ext>
    </p:extLst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E6AC8-E4D0-4C6C-9598-A4BDCA0FA298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482857"/>
      </p:ext>
    </p:extLst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539A9-7A5D-42F3-8E32-788EA9FFC310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00233"/>
      </p:ext>
    </p:extLst>
  </p:cSld>
  <p:clrMapOvr>
    <a:masterClrMapping/>
  </p:clrMapOvr>
  <p:transition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37E66-0D7D-487F-BDD4-F0BB55EC7961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08684"/>
      </p:ext>
    </p:extLst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FB0F8-677A-48A6-AFB8-20B4D564369C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0471"/>
      </p:ext>
    </p:extLst>
  </p:cSld>
  <p:clrMapOvr>
    <a:masterClrMapping/>
  </p:clrMapOvr>
  <p:transition spd="slow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7294C-4199-4083-B6B8-F951E8E476D8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40062"/>
      </p:ext>
    </p:extLst>
  </p:cSld>
  <p:clrMapOvr>
    <a:masterClrMapping/>
  </p:clrMapOvr>
  <p:transition spd="slow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4FF51-EE3C-4C67-9542-564AC3D531E8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50539"/>
      </p:ext>
    </p:extLst>
  </p:cSld>
  <p:clrMapOvr>
    <a:masterClrMapping/>
  </p:clrMapOvr>
  <p:transition spd="slow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9CFAE-76C9-4FF8-BC1C-0FE4C4294F69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52404"/>
      </p:ext>
    </p:extLst>
  </p:cSld>
  <p:clrMapOvr>
    <a:masterClrMapping/>
  </p:clrMapOvr>
  <p:transition spd="slow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EA9F4-1465-4137-B94E-4EFA9188F932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29734"/>
      </p:ext>
    </p:extLst>
  </p:cSld>
  <p:clrMapOvr>
    <a:masterClrMapping/>
  </p:clrMapOvr>
  <p:transition spd="slow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1C133-8959-48B9-A509-9E7BF5FD0AC8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8336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37E66-0D7D-487F-BDD4-F0BB55EC7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706513"/>
      </p:ext>
    </p:extLst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1EB60-BF24-418B-99FB-4E05C007B884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6307"/>
      </p:ext>
    </p:extLst>
  </p:cSld>
  <p:clrMapOvr>
    <a:masterClrMapping/>
  </p:clrMapOvr>
  <p:transition spd="slow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A01E0-3EA6-43C3-AD41-AE211C3264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33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5B221-2B9F-4E30-8476-625A4D8EE2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327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8CA91-5BD5-4CBE-963F-28C4DDFF85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987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1CC9D-1043-421F-81A8-07A4A06B16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166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F942C-49FC-4598-BFFF-3A1AAE4210B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964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8FC50-52CC-46AB-B98A-9533D3A8CE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665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71E59-1AE0-4D53-A764-275A21EFBA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49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9AD77-21B9-4EF1-8929-645FEEF60B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643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2B852-E260-48A2-A82B-A7AAE53CAD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6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1C133-8959-48B9-A509-9E7BF5FD0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936555"/>
      </p:ext>
    </p:extLst>
  </p:cSld>
  <p:clrMapOvr>
    <a:masterClrMapping/>
  </p:clrMapOvr>
  <p:transition spd="slow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9EE6B-3B5E-40CA-BE94-A7CCFE9E5A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6368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0A573-3CCA-49B2-8F2A-BDCDBF3830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2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48A5D-559C-438D-8043-CB3A7ABC2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002927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A01E0-3EA6-43C3-AD41-AE211C3264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26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5B221-2B9F-4E30-8476-625A4D8EE2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4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8CA91-5BD5-4CBE-963F-28C4DDFF85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9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1CC9D-1043-421F-81A8-07A4A06B16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0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8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70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823" r:id="rId3"/>
    <p:sldLayoutId id="2147483824" r:id="rId4"/>
    <p:sldLayoutId id="214748382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0EE4F5-8784-4047-AADD-E4AD42F811A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4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5"/>
          <p:cNvGrpSpPr>
            <a:grpSpLocks/>
          </p:cNvGrpSpPr>
          <p:nvPr/>
        </p:nvGrpSpPr>
        <p:grpSpPr bwMode="auto">
          <a:xfrm>
            <a:off x="0" y="0"/>
            <a:ext cx="8839200" cy="6858000"/>
            <a:chOff x="0" y="0"/>
            <a:chExt cx="5568" cy="4320"/>
          </a:xfrm>
        </p:grpSpPr>
        <p:grpSp>
          <p:nvGrpSpPr>
            <p:cNvPr id="2056" name="Group 12"/>
            <p:cNvGrpSpPr>
              <a:grpSpLocks/>
            </p:cNvGrpSpPr>
            <p:nvPr userDrawn="1"/>
          </p:nvGrpSpPr>
          <p:grpSpPr bwMode="auto">
            <a:xfrm>
              <a:off x="0" y="0"/>
              <a:ext cx="3216" cy="3072"/>
              <a:chOff x="0" y="0"/>
              <a:chExt cx="2928" cy="2784"/>
            </a:xfrm>
          </p:grpSpPr>
          <p:sp>
            <p:nvSpPr>
              <p:cNvPr id="1031" name="Oval 7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32" name="Oval 8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5" cy="230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33" name="Oval 9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68" cy="1822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34" name="Oval 10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8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35" name="Oval 11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3" cy="962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EAEAEA"/>
                  </a:solidFill>
                </a:endParaRPr>
              </a:p>
            </p:txBody>
          </p:sp>
        </p:grpSp>
        <p:grpSp>
          <p:nvGrpSpPr>
            <p:cNvPr id="2057" name="Group 13"/>
            <p:cNvGrpSpPr>
              <a:grpSpLocks/>
            </p:cNvGrpSpPr>
            <p:nvPr userDrawn="1"/>
          </p:nvGrpSpPr>
          <p:grpSpPr bwMode="auto">
            <a:xfrm>
              <a:off x="2016" y="2016"/>
              <a:ext cx="2448" cy="2304"/>
              <a:chOff x="0" y="0"/>
              <a:chExt cx="2928" cy="2784"/>
            </a:xfrm>
          </p:grpSpPr>
          <p:sp>
            <p:nvSpPr>
              <p:cNvPr id="1038" name="Oval 1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39" name="Oval 15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7" cy="2303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40" name="Oval 16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70" cy="1826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41" name="Oval 17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42" name="Oval 18"/>
              <p:cNvSpPr>
                <a:spLocks noChangeArrowheads="1"/>
              </p:cNvSpPr>
              <p:nvPr userDrawn="1"/>
            </p:nvSpPr>
            <p:spPr bwMode="auto">
              <a:xfrm>
                <a:off x="911" y="912"/>
                <a:ext cx="1105" cy="958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EAEAEA"/>
                  </a:solidFill>
                </a:endParaRPr>
              </a:p>
            </p:txBody>
          </p:sp>
        </p:grpSp>
        <p:grpSp>
          <p:nvGrpSpPr>
            <p:cNvPr id="2058" name="Group 19"/>
            <p:cNvGrpSpPr>
              <a:grpSpLocks/>
            </p:cNvGrpSpPr>
            <p:nvPr userDrawn="1"/>
          </p:nvGrpSpPr>
          <p:grpSpPr bwMode="auto">
            <a:xfrm>
              <a:off x="2832" y="96"/>
              <a:ext cx="2736" cy="2592"/>
              <a:chOff x="0" y="0"/>
              <a:chExt cx="2928" cy="2784"/>
            </a:xfrm>
          </p:grpSpPr>
          <p:sp>
            <p:nvSpPr>
              <p:cNvPr id="1044" name="Oval 20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45" name="Oval 21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52" cy="2305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46" name="Oval 22"/>
              <p:cNvSpPr>
                <a:spLocks noChangeArrowheads="1"/>
              </p:cNvSpPr>
              <p:nvPr userDrawn="1"/>
            </p:nvSpPr>
            <p:spPr bwMode="auto">
              <a:xfrm>
                <a:off x="481" y="480"/>
                <a:ext cx="1967" cy="182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47" name="Oval 23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7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48" name="Oval 24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4" cy="960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F7CDAA-A16B-45C0-A4B8-8BF8601803F3}" type="slidenum">
              <a:rPr lang="ru-RU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8544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0EE4F5-8784-4047-AADD-E4AD42F811A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37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0000"/>
            <a:ext cx="9144000" cy="9144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1191444" y="1548000"/>
            <a:ext cx="7812360" cy="54876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ln>
                  <a:solidFill>
                    <a:srgbClr val="9966FF"/>
                  </a:solidFill>
                </a:ln>
                <a:solidFill>
                  <a:schemeClr val="bg1"/>
                </a:solidFill>
                <a:effectLst/>
              </a:rPr>
              <a:t>НЕБЕСНАЯ МЕХАНИКА</a:t>
            </a:r>
            <a:endParaRPr lang="ru-RU" sz="1800" dirty="0">
              <a:ln>
                <a:solidFill>
                  <a:srgbClr val="9966FF"/>
                </a:solidFill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76" y="2210832"/>
            <a:ext cx="3810000" cy="268605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1376" y="476672"/>
            <a:ext cx="91403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Поместив </a:t>
            </a:r>
            <a:r>
              <a:rPr lang="ru-RU" sz="2000" dirty="0"/>
              <a:t>Землю в центр Солнечной системы, Коперник полагал, что планеты движутся равномерно по окружностям. Но к XVI в. с повышением точности астрономических наблюдений стало ясно, что теория движения планет требует уточнения. 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179512" y="1980000"/>
            <a:ext cx="8804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rgbClr val="604A8C"/>
                </a:solidFill>
                <a:effectLst>
                  <a:glow rad="101600">
                    <a:srgbClr val="FFFFFF"/>
                  </a:glow>
                </a:effectLst>
                <a:latin typeface="Arial Black" pitchFamily="34" charset="0"/>
              </a:rPr>
              <a:t>ЗАКОНЫ ДВИЖЕНИЯ ПЛАНЕТ</a:t>
            </a:r>
            <a:endParaRPr lang="ru-RU" sz="2400" dirty="0">
              <a:solidFill>
                <a:srgbClr val="604A8C"/>
              </a:solidFill>
              <a:effectLst>
                <a:glow rad="101600">
                  <a:srgbClr val="FFFFFF"/>
                </a:glo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9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0" y="260350"/>
            <a:ext cx="91440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Большая полуось орбиты планеты – это ее среднее расстояние от Солнца.</a:t>
            </a:r>
          </a:p>
          <a:p>
            <a:pPr algn="ctr" eaLnBrk="1" hangingPunct="1">
              <a:spcBef>
                <a:spcPct val="20000"/>
              </a:spcBef>
            </a:pPr>
            <a:endParaRPr lang="ru-RU" altLang="ru-RU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Среднее расстояние Земли от Солнца принято в астрономии за единицу расстояния и называется </a:t>
            </a:r>
            <a:r>
              <a:rPr lang="ru-RU" alt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астрономической единицей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ctr" eaLnBrk="1" hangingPunct="1">
              <a:spcBef>
                <a:spcPct val="20000"/>
              </a:spcBef>
            </a:pPr>
            <a:endParaRPr lang="ru-RU" altLang="ru-RU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 а.е. = 149 600 000 км.</a:t>
            </a:r>
          </a:p>
          <a:p>
            <a:pPr algn="ctr" eaLnBrk="1" hangingPunct="1">
              <a:spcBef>
                <a:spcPct val="20000"/>
              </a:spcBef>
            </a:pPr>
            <a:endParaRPr lang="ru-RU" altLang="ru-RU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Ближайшую к Солнцу точку орбиты называют перигелием </a:t>
            </a:r>
            <a:r>
              <a:rPr lang="ru-RU" alt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(греч. пери – возле, около; Гелиос – Солнце),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 наиболее удаленную – афелием </a:t>
            </a:r>
            <a:r>
              <a:rPr lang="ru-RU" alt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(греч. </a:t>
            </a:r>
            <a:r>
              <a:rPr lang="ru-RU" altLang="ru-RU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апо</a:t>
            </a:r>
            <a:r>
              <a:rPr lang="ru-RU" alt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вдали).</a:t>
            </a:r>
          </a:p>
        </p:txBody>
      </p:sp>
      <p:pic>
        <p:nvPicPr>
          <p:cNvPr id="11267" name="Picture 17" descr="slide0008_image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924175"/>
            <a:ext cx="5059362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81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251520" y="188640"/>
            <a:ext cx="6022867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altLang="ru-RU" b="1" dirty="0">
                <a:solidFill>
                  <a:srgbClr val="FF0000"/>
                </a:solidFill>
              </a:rPr>
              <a:t>Следствие</a:t>
            </a:r>
          </a:p>
          <a:p>
            <a:pPr algn="l" eaLnBrk="1" hangingPunct="1"/>
            <a:r>
              <a:rPr lang="ru-RU" altLang="ru-RU" sz="2800" dirty="0"/>
              <a:t>Планеты могут находиться на разных </a:t>
            </a:r>
          </a:p>
          <a:p>
            <a:pPr algn="l" eaLnBrk="1" hangingPunct="1"/>
            <a:r>
              <a:rPr lang="ru-RU" altLang="ru-RU" sz="2800" dirty="0"/>
              <a:t>расстояниях от Солнца.</a:t>
            </a:r>
          </a:p>
          <a:p>
            <a:pPr algn="l" eaLnBrk="1" hangingPunct="1"/>
            <a:endParaRPr lang="ru-RU" altLang="ru-RU" sz="2800" dirty="0" smtClean="0"/>
          </a:p>
          <a:p>
            <a:pPr algn="l" eaLnBrk="1" hangingPunct="1"/>
            <a:r>
              <a:rPr lang="ru-RU" altLang="ru-RU" sz="2800" dirty="0" smtClean="0"/>
              <a:t>Зимой Земля </a:t>
            </a:r>
            <a:r>
              <a:rPr lang="ru-RU" altLang="ru-RU" sz="2800" dirty="0"/>
              <a:t>ближе к Солнцу</a:t>
            </a:r>
            <a:r>
              <a:rPr lang="ru-RU" altLang="ru-RU" sz="2800" dirty="0" smtClean="0"/>
              <a:t>,</a:t>
            </a:r>
          </a:p>
          <a:p>
            <a:pPr algn="l" eaLnBrk="1" hangingPunct="1"/>
            <a:r>
              <a:rPr lang="ru-RU" altLang="ru-RU" sz="2800" dirty="0" smtClean="0"/>
              <a:t>                         </a:t>
            </a:r>
            <a:r>
              <a:rPr lang="ru-RU" altLang="ru-RU" sz="2800" dirty="0"/>
              <a:t>а летом – дальше.</a:t>
            </a:r>
          </a:p>
        </p:txBody>
      </p:sp>
      <p:pic>
        <p:nvPicPr>
          <p:cNvPr id="12291" name="Picture 7" descr="60-1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37744"/>
            <a:ext cx="374491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8" descr="B_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89363"/>
            <a:ext cx="2881313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6241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/>
            <a:r>
              <a:rPr lang="ru-RU" alt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Орбиты планет – эллипсы, мало отличающиеся от окружностей, </a:t>
            </a:r>
            <a:br>
              <a:rPr lang="ru-RU" alt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alt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так как их эксцентриситеты малы.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3132138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24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7"/>
          <a:stretch>
            <a:fillRect/>
          </a:stretch>
        </p:blipFill>
        <p:spPr bwMode="auto">
          <a:xfrm>
            <a:off x="2625725" y="3933825"/>
            <a:ext cx="2595563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048000"/>
            <a:ext cx="39243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24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86"/>
          <a:stretch>
            <a:fillRect/>
          </a:stretch>
        </p:blipFill>
        <p:spPr bwMode="auto">
          <a:xfrm>
            <a:off x="3203575" y="908050"/>
            <a:ext cx="256063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6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72000"/>
            <a:ext cx="9144000" cy="468000"/>
            <a:chOff x="0" y="3645024"/>
            <a:chExt cx="9144000" cy="468000"/>
          </a:xfrm>
        </p:grpSpPr>
        <p:sp>
          <p:nvSpPr>
            <p:cNvPr id="4" name="Прямоугольник 3"/>
            <p:cNvSpPr/>
            <p:nvPr userDrawn="1"/>
          </p:nvSpPr>
          <p:spPr>
            <a:xfrm>
              <a:off x="0" y="3645024"/>
              <a:ext cx="9144000" cy="468000"/>
            </a:xfrm>
            <a:prstGeom prst="rect">
              <a:avLst/>
            </a:prstGeom>
            <a:solidFill>
              <a:srgbClr val="604A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67034"/>
                </a:solidFill>
              </a:endParaRPr>
            </a:p>
          </p:txBody>
        </p:sp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13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9144000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Второй закон Кеплера (закон площадей)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685337"/>
            <a:ext cx="532859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Радиус – вектор 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каждой планеты описывает за равное время равные площади.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989" y="1916832"/>
            <a:ext cx="4867275" cy="333375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107504" y="5445224"/>
            <a:ext cx="882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604A8C"/>
                </a:solidFill>
                <a:latin typeface="Arial" pitchFamily="34" charset="0"/>
                <a:cs typeface="Arial" pitchFamily="34" charset="0"/>
              </a:rPr>
              <a:t>второй закон Кеплера определяет изменение скорости планеты при её движении по орбите: скорость тем больше, чем планета ближе к Солнцу</a:t>
            </a:r>
          </a:p>
        </p:txBody>
      </p:sp>
    </p:spTree>
    <p:extLst>
      <p:ext uri="{BB962C8B-B14F-4D97-AF65-F5344CB8AC3E}">
        <p14:creationId xmlns:p14="http://schemas.microsoft.com/office/powerpoint/2010/main" val="243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Клип 4" descr="1066282891.jpg"/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773238"/>
            <a:ext cx="7486650" cy="4679950"/>
          </a:xfrm>
        </p:spPr>
      </p:pic>
      <p:pic>
        <p:nvPicPr>
          <p:cNvPr id="14339" name="Рисунок 5" descr="134825_6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4813"/>
            <a:ext cx="57594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5153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 descr="vetton_ru_202997136-1920x12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4813"/>
            <a:ext cx="6480175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187450" y="4508500"/>
            <a:ext cx="6875463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D60093"/>
                </a:solidFill>
              </a:rPr>
              <a:t>Следствие</a:t>
            </a:r>
          </a:p>
          <a:p>
            <a:pPr eaLnBrk="1" hangingPunct="1"/>
            <a:r>
              <a:rPr lang="ru-RU" altLang="ru-RU" sz="2000" dirty="0"/>
              <a:t>Планеты по орбите </a:t>
            </a:r>
          </a:p>
          <a:p>
            <a:pPr eaLnBrk="1" hangingPunct="1"/>
            <a:r>
              <a:rPr lang="ru-RU" altLang="ru-RU" sz="2000" dirty="0"/>
              <a:t>движутся не равномерно:</a:t>
            </a:r>
          </a:p>
          <a:p>
            <a:pPr eaLnBrk="1" hangingPunct="1"/>
            <a:r>
              <a:rPr lang="ru-RU" altLang="ru-RU" sz="2000" dirty="0">
                <a:solidFill>
                  <a:srgbClr val="FF0000"/>
                </a:solidFill>
              </a:rPr>
              <a:t>В перигелии</a:t>
            </a:r>
          </a:p>
          <a:p>
            <a:pPr eaLnBrk="1" hangingPunct="1"/>
            <a:r>
              <a:rPr lang="ru-RU" altLang="ru-RU" sz="2000" dirty="0"/>
              <a:t> скорость планеты </a:t>
            </a:r>
            <a:r>
              <a:rPr lang="ru-RU" altLang="ru-RU" sz="2000" b="1" dirty="0">
                <a:solidFill>
                  <a:srgbClr val="009900"/>
                </a:solidFill>
              </a:rPr>
              <a:t>наибольшая</a:t>
            </a:r>
            <a:r>
              <a:rPr lang="ru-RU" altLang="ru-RU" sz="2000" dirty="0"/>
              <a:t>,</a:t>
            </a:r>
          </a:p>
          <a:p>
            <a:pPr eaLnBrk="1" hangingPunct="1"/>
            <a:r>
              <a:rPr lang="ru-RU" altLang="ru-RU" sz="2000" dirty="0">
                <a:solidFill>
                  <a:srgbClr val="FF0000"/>
                </a:solidFill>
              </a:rPr>
              <a:t>в афелии -</a:t>
            </a:r>
            <a:r>
              <a:rPr lang="ru-RU" altLang="ru-RU" sz="2000" b="1" dirty="0">
                <a:solidFill>
                  <a:srgbClr val="009900"/>
                </a:solidFill>
              </a:rPr>
              <a:t>наименьшая</a:t>
            </a:r>
            <a:r>
              <a:rPr lang="ru-RU" alt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92705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72000"/>
            <a:ext cx="9144000" cy="468000"/>
            <a:chOff x="0" y="3645024"/>
            <a:chExt cx="9144000" cy="468000"/>
          </a:xfrm>
        </p:grpSpPr>
        <p:sp>
          <p:nvSpPr>
            <p:cNvPr id="4" name="Прямоугольник 3"/>
            <p:cNvSpPr/>
            <p:nvPr userDrawn="1"/>
          </p:nvSpPr>
          <p:spPr>
            <a:xfrm>
              <a:off x="0" y="3645024"/>
              <a:ext cx="9144000" cy="468000"/>
            </a:xfrm>
            <a:prstGeom prst="rect">
              <a:avLst/>
            </a:prstGeom>
            <a:solidFill>
              <a:srgbClr val="604A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67034"/>
                </a:solidFill>
              </a:endParaRPr>
            </a:p>
          </p:txBody>
        </p:sp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13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9144000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Третий закон Кеплера 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685337"/>
            <a:ext cx="532859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Квадраты 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периодов обращения планет относятся как кубы больших полуосей их орбит.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14" y="766130"/>
            <a:ext cx="1524000" cy="854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8586" y="1844824"/>
            <a:ext cx="5307509" cy="193899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В выражение третьего закона Кеплера не входят значения эксцентриситетов орбит. Поэтому, какую бы вытянутость эллиптические орбиты ни имели, при равных больших полуосях орбит периоды обращения по ним одинаковы.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" y="3933056"/>
            <a:ext cx="2962275" cy="1905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47114" y="1861408"/>
            <a:ext cx="3389382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Кеплер не учитывал массы планет. И. Ньютон, опираясь на закон всемирного тяготения, вывел третий обобщённый закон Кеплера, который математически записывается так: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114" y="4552181"/>
            <a:ext cx="1866900" cy="6667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2" name="Стрелка вниз 11"/>
          <p:cNvSpPr/>
          <p:nvPr/>
        </p:nvSpPr>
        <p:spPr>
          <a:xfrm>
            <a:off x="7812360" y="4685928"/>
            <a:ext cx="360040" cy="5330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014" y="5384403"/>
            <a:ext cx="1390650" cy="6667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7327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15516"/>
            <a:ext cx="5294818" cy="357758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72000"/>
            <a:ext cx="9144000" cy="468000"/>
            <a:chOff x="0" y="3645024"/>
            <a:chExt cx="9144000" cy="468000"/>
          </a:xfrm>
        </p:grpSpPr>
        <p:sp>
          <p:nvSpPr>
            <p:cNvPr id="4" name="Прямоугольник 3"/>
            <p:cNvSpPr/>
            <p:nvPr userDrawn="1"/>
          </p:nvSpPr>
          <p:spPr>
            <a:xfrm>
              <a:off x="0" y="3645024"/>
              <a:ext cx="9144000" cy="468000"/>
            </a:xfrm>
            <a:prstGeom prst="rect">
              <a:avLst/>
            </a:prstGeom>
            <a:solidFill>
              <a:srgbClr val="604A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67034"/>
                </a:solidFill>
              </a:endParaRPr>
            </a:p>
          </p:txBody>
        </p:sp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13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9144000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Синодический период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80112" y="715516"/>
            <a:ext cx="34563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Синодический период – промежуток времени между двумя последовательными одноимёнными конфигурациями планет (например, верхним соединением). Звёздный (или сидерический) период – период обращения планеты вокруг Солнца по отношению к звёздам.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37112"/>
            <a:ext cx="1573213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04435"/>
            <a:ext cx="163353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47716" y="4410793"/>
            <a:ext cx="2783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Для верхних планет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810016" y="5488063"/>
            <a:ext cx="2733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/>
              <a:t>Для нижних </a:t>
            </a:r>
            <a:r>
              <a:rPr lang="ru-RU" sz="2400" dirty="0" smtClean="0"/>
              <a:t>планет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6450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04656" y="332656"/>
            <a:ext cx="5976664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FF0000"/>
                </a:solidFill>
              </a:rPr>
              <a:t>Следствие</a:t>
            </a:r>
          </a:p>
          <a:p>
            <a:pPr eaLnBrk="1" hangingPunct="1"/>
            <a:r>
              <a:rPr lang="ru-RU" altLang="ru-RU" sz="3200" dirty="0"/>
              <a:t>Чем дальше находится</a:t>
            </a:r>
          </a:p>
          <a:p>
            <a:pPr eaLnBrk="1" hangingPunct="1"/>
            <a:r>
              <a:rPr lang="ru-RU" altLang="ru-RU" sz="3200" dirty="0"/>
              <a:t> планета от Солнца,</a:t>
            </a:r>
          </a:p>
          <a:p>
            <a:pPr eaLnBrk="1" hangingPunct="1"/>
            <a:r>
              <a:rPr lang="ru-RU" altLang="ru-RU" sz="3200" dirty="0"/>
              <a:t> тем больше её </a:t>
            </a:r>
          </a:p>
          <a:p>
            <a:pPr eaLnBrk="1" hangingPunct="1"/>
            <a:r>
              <a:rPr lang="ru-RU" altLang="ru-RU" sz="3200" dirty="0"/>
              <a:t>период обращения.</a:t>
            </a:r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/>
          </a:p>
        </p:txBody>
      </p:sp>
      <p:pic>
        <p:nvPicPr>
          <p:cNvPr id="17411" name="Picture 5" descr="меркур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908050"/>
            <a:ext cx="2613025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9724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2" descr="planeta-zemlya-okean-go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0"/>
            <a:ext cx="5829300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587500" y="3860800"/>
            <a:ext cx="557688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rgbClr val="FF0000"/>
                </a:solidFill>
              </a:rPr>
              <a:t>Для Земли</a:t>
            </a:r>
            <a:r>
              <a:rPr lang="ru-RU" altLang="ru-RU" sz="2800"/>
              <a:t> </a:t>
            </a:r>
          </a:p>
          <a:p>
            <a:pPr eaLnBrk="1" hangingPunct="1"/>
            <a:r>
              <a:rPr lang="ru-RU" altLang="ru-RU" sz="2800"/>
              <a:t>     Т=1звёздный год,</a:t>
            </a:r>
          </a:p>
          <a:p>
            <a:pPr eaLnBrk="1" hangingPunct="1"/>
            <a:r>
              <a:rPr lang="ru-RU" altLang="ru-RU" sz="2800"/>
              <a:t>а=1 а.е.,</a:t>
            </a:r>
          </a:p>
          <a:p>
            <a:pPr eaLnBrk="1" hangingPunct="1"/>
            <a:endParaRPr lang="ru-RU" altLang="ru-RU" sz="2800"/>
          </a:p>
          <a:p>
            <a:pPr eaLnBrk="1" hangingPunct="1"/>
            <a:r>
              <a:rPr lang="ru-RU" altLang="ru-RU" sz="2800"/>
              <a:t>Поэтому   </a:t>
            </a:r>
            <a:r>
              <a:rPr lang="ru-RU" altLang="ru-RU" sz="2800" b="1">
                <a:solidFill>
                  <a:srgbClr val="FF0000"/>
                </a:solidFill>
              </a:rPr>
              <a:t>Т</a:t>
            </a:r>
            <a:r>
              <a:rPr lang="ru-RU" altLang="ru-RU" sz="2800" b="1" baseline="30000">
                <a:solidFill>
                  <a:srgbClr val="FF0000"/>
                </a:solidFill>
              </a:rPr>
              <a:t>2</a:t>
            </a:r>
            <a:r>
              <a:rPr lang="ru-RU" altLang="ru-RU" sz="2800" b="1">
                <a:solidFill>
                  <a:srgbClr val="FF0000"/>
                </a:solidFill>
              </a:rPr>
              <a:t>=а</a:t>
            </a:r>
            <a:r>
              <a:rPr lang="ru-RU" altLang="ru-RU" sz="2800" b="1" baseline="30000">
                <a:solidFill>
                  <a:srgbClr val="FF0000"/>
                </a:solidFill>
              </a:rPr>
              <a:t>3</a:t>
            </a:r>
            <a:r>
              <a:rPr lang="ru-RU" altLang="ru-RU" sz="2800" b="1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ru-RU" altLang="ru-RU" sz="2800"/>
              <a:t>         для любой планеты.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524436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76250"/>
            <a:ext cx="9144000" cy="792163"/>
          </a:xfrm>
        </p:spPr>
        <p:txBody>
          <a:bodyPr>
            <a:normAutofit fontScale="90000"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ru-RU" altLang="ru-RU" sz="18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древнейших времен считалось, </a:t>
            </a:r>
            <a:br>
              <a:rPr lang="ru-RU" altLang="ru-RU" sz="18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altLang="ru-RU" sz="18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 небесные тела движутся по «идеальным кривым» - окружностям.</a:t>
            </a:r>
            <a:br>
              <a:rPr lang="ru-RU" altLang="ru-RU" sz="18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altLang="ru-RU" sz="1800" b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4716463" y="5516563"/>
            <a:ext cx="3887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>
                <a:solidFill>
                  <a:srgbClr val="CCFFFF"/>
                </a:solidFill>
              </a:rPr>
              <a:t>Геоцентрическая система Птолемея</a:t>
            </a:r>
          </a:p>
        </p:txBody>
      </p:sp>
      <p:pic>
        <p:nvPicPr>
          <p:cNvPr id="3076" name="Picture 11" descr="11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700213"/>
            <a:ext cx="3598862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13"/>
          <p:cNvSpPr txBox="1">
            <a:spLocks noChangeArrowheads="1"/>
          </p:cNvSpPr>
          <p:nvPr/>
        </p:nvSpPr>
        <p:spPr bwMode="auto">
          <a:xfrm>
            <a:off x="250825" y="5516563"/>
            <a:ext cx="39243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>
                <a:solidFill>
                  <a:srgbClr val="CCFFFF"/>
                </a:solidFill>
              </a:rPr>
              <a:t>Клавдий Птолемей </a:t>
            </a:r>
          </a:p>
          <a:p>
            <a:pPr algn="ctr" eaLnBrk="1" hangingPunct="1"/>
            <a:r>
              <a:rPr lang="ru-RU" altLang="ru-RU">
                <a:solidFill>
                  <a:srgbClr val="CCFFFF"/>
                </a:solidFill>
              </a:rPr>
              <a:t>(ок. 90 – ок. 160)</a:t>
            </a:r>
            <a:endParaRPr lang="ru-RU" altLang="ru-RU" sz="1600">
              <a:solidFill>
                <a:srgbClr val="CCFFFF"/>
              </a:solidFill>
            </a:endParaRPr>
          </a:p>
          <a:p>
            <a:pPr algn="ctr" eaLnBrk="1" hangingPunct="1"/>
            <a:endParaRPr lang="ru-RU" altLang="ru-RU" sz="1600">
              <a:solidFill>
                <a:srgbClr val="CCFFFF"/>
              </a:solidFill>
            </a:endParaRPr>
          </a:p>
        </p:txBody>
      </p:sp>
      <p:pic>
        <p:nvPicPr>
          <p:cNvPr id="3078" name="Picture 14" descr="slide0016_image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00213"/>
            <a:ext cx="3054350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46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>
                <a:solidFill>
                  <a:srgbClr val="C00000"/>
                </a:solidFill>
              </a:rPr>
              <a:t>Картина мира по Кеплеру</a:t>
            </a:r>
          </a:p>
        </p:txBody>
      </p:sp>
      <p:pic>
        <p:nvPicPr>
          <p:cNvPr id="19459" name="Содержимое 3" descr="img2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9812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38749454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5175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0000"/>
                </a:solidFill>
              </a:rPr>
              <a:t>Применение</a:t>
            </a:r>
          </a:p>
        </p:txBody>
      </p:sp>
      <p:sp>
        <p:nvSpPr>
          <p:cNvPr id="33798" name="AutoShape 6" descr="Geo"/>
          <p:cNvSpPr>
            <a:spLocks noChangeAspect="1" noChangeArrowheads="1"/>
          </p:cNvSpPr>
          <p:nvPr/>
        </p:nvSpPr>
        <p:spPr bwMode="auto">
          <a:xfrm>
            <a:off x="3960813" y="2971800"/>
            <a:ext cx="12223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800" name="AutoShape 8" descr="Geo"/>
          <p:cNvSpPr>
            <a:spLocks noChangeAspect="1" noChangeArrowheads="1"/>
          </p:cNvSpPr>
          <p:nvPr/>
        </p:nvSpPr>
        <p:spPr bwMode="auto">
          <a:xfrm>
            <a:off x="3960813" y="2971800"/>
            <a:ext cx="12223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802" name="AutoShape 10" descr="Geo"/>
          <p:cNvSpPr>
            <a:spLocks noChangeAspect="1" noChangeArrowheads="1"/>
          </p:cNvSpPr>
          <p:nvPr/>
        </p:nvSpPr>
        <p:spPr bwMode="auto">
          <a:xfrm>
            <a:off x="3960813" y="2971800"/>
            <a:ext cx="12223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86" name="AutoShape 12" descr="Geo"/>
          <p:cNvSpPr>
            <a:spLocks noChangeAspect="1" noChangeArrowheads="1"/>
          </p:cNvSpPr>
          <p:nvPr/>
        </p:nvSpPr>
        <p:spPr bwMode="auto">
          <a:xfrm>
            <a:off x="3960813" y="2971800"/>
            <a:ext cx="12223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805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620713"/>
            <a:ext cx="8458200" cy="129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smtClean="0"/>
              <a:t>   Теория движения планет, изложенная Кеплером полностью применима к движению искусственных спутников Земли и космических кораблей.</a:t>
            </a:r>
          </a:p>
        </p:txBody>
      </p:sp>
      <p:pic>
        <p:nvPicPr>
          <p:cNvPr id="20488" name="Рисунок 9" descr="kosmos-planety-galaktika-3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89138"/>
            <a:ext cx="76422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227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75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8" grpId="0" animBg="1"/>
      <p:bldP spid="33800" grpId="0" animBg="1"/>
      <p:bldP spid="33802" grpId="0" animBg="1"/>
      <p:bldP spid="33805" grpId="0" build="p" autoUpdateAnimBg="0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365625"/>
            <a:ext cx="9144000" cy="504825"/>
          </a:xfrm>
        </p:spPr>
        <p:txBody>
          <a:bodyPr/>
          <a:lstStyle/>
          <a:p>
            <a:pPr eaLnBrk="1" hangingPunct="1"/>
            <a:r>
              <a:rPr lang="ru-RU" altLang="ru-RU" sz="1800" smtClean="0">
                <a:solidFill>
                  <a:schemeClr val="bg1"/>
                </a:solidFill>
              </a:rPr>
              <a:t>Квадраты сидерических периодов обращений двух планет относятся</a:t>
            </a:r>
            <a:br>
              <a:rPr lang="ru-RU" altLang="ru-RU" sz="1800" smtClean="0">
                <a:solidFill>
                  <a:schemeClr val="bg1"/>
                </a:solidFill>
              </a:rPr>
            </a:br>
            <a:r>
              <a:rPr lang="ru-RU" altLang="ru-RU" sz="1800" smtClean="0">
                <a:solidFill>
                  <a:schemeClr val="bg1"/>
                </a:solidFill>
              </a:rPr>
              <a:t> как кубы больших полуосей их орбит.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32138" y="3860800"/>
            <a:ext cx="3024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00"/>
                </a:solidFill>
              </a:rPr>
              <a:t>Третий закон Кеплера</a:t>
            </a:r>
          </a:p>
        </p:txBody>
      </p:sp>
      <p:pic>
        <p:nvPicPr>
          <p:cNvPr id="17412" name="Picture 4" descr="13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013325"/>
            <a:ext cx="13319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0" y="1844675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</a:rPr>
              <a:t>Каждая планета движется по эллипсу, </a:t>
            </a:r>
            <a:br>
              <a:rPr lang="ru-RU" altLang="ru-RU" smtClean="0">
                <a:solidFill>
                  <a:srgbClr val="FFFFFF"/>
                </a:solidFill>
              </a:rPr>
            </a:br>
            <a:r>
              <a:rPr lang="ru-RU" altLang="ru-RU" smtClean="0">
                <a:solidFill>
                  <a:srgbClr val="FFFFFF"/>
                </a:solidFill>
              </a:rPr>
              <a:t>в одном из фокусов которого находится Солнце.</a:t>
            </a:r>
            <a:r>
              <a:rPr lang="ru-RU" altLang="ru-RU" i="1" smtClean="0">
                <a:solidFill>
                  <a:srgbClr val="FFFFFF"/>
                </a:solidFill>
              </a:rPr>
              <a:t/>
            </a:r>
            <a:br>
              <a:rPr lang="ru-RU" altLang="ru-RU" i="1" smtClean="0">
                <a:solidFill>
                  <a:srgbClr val="FFFFFF"/>
                </a:solidFill>
              </a:rPr>
            </a:b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3059113" y="1268413"/>
            <a:ext cx="30241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00"/>
                </a:solidFill>
              </a:rPr>
              <a:t>Первый закон Кеплера</a:t>
            </a:r>
          </a:p>
        </p:txBody>
      </p:sp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3132138" y="2565400"/>
            <a:ext cx="3024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00"/>
                </a:solidFill>
              </a:rPr>
              <a:t>Второй закон Кеплера</a:t>
            </a:r>
          </a:p>
        </p:txBody>
      </p:sp>
      <p:sp>
        <p:nvSpPr>
          <p:cNvPr id="17416" name="Rectangle 12"/>
          <p:cNvSpPr>
            <a:spLocks noChangeArrowheads="1"/>
          </p:cNvSpPr>
          <p:nvPr/>
        </p:nvSpPr>
        <p:spPr bwMode="auto">
          <a:xfrm>
            <a:off x="0" y="3141663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</a:rPr>
              <a:t>Радиус-вектор планеты за равные промежутки времени</a:t>
            </a:r>
            <a:br>
              <a:rPr lang="ru-RU" altLang="ru-RU" smtClean="0">
                <a:solidFill>
                  <a:srgbClr val="FFFFFF"/>
                </a:solidFill>
              </a:rPr>
            </a:br>
            <a:r>
              <a:rPr lang="ru-RU" altLang="ru-RU" smtClean="0">
                <a:solidFill>
                  <a:srgbClr val="FFFFFF"/>
                </a:solidFill>
              </a:rPr>
              <a:t> описывает равные площади. </a:t>
            </a:r>
            <a:r>
              <a:rPr lang="ru-RU" altLang="ru-RU" i="1" smtClean="0">
                <a:solidFill>
                  <a:srgbClr val="FFFFFF"/>
                </a:solidFill>
              </a:rPr>
              <a:t/>
            </a:r>
            <a:br>
              <a:rPr lang="ru-RU" altLang="ru-RU" i="1" smtClean="0">
                <a:solidFill>
                  <a:srgbClr val="FFFFFF"/>
                </a:solidFill>
              </a:rPr>
            </a:br>
            <a:endParaRPr lang="ru-RU" altLang="ru-RU" i="1" smtClean="0">
              <a:solidFill>
                <a:srgbClr val="FFFFFF"/>
              </a:solidFill>
            </a:endParaRPr>
          </a:p>
        </p:txBody>
      </p:sp>
      <p:sp>
        <p:nvSpPr>
          <p:cNvPr id="17417" name="Rectangle 13"/>
          <p:cNvSpPr>
            <a:spLocks noChangeArrowheads="1"/>
          </p:cNvSpPr>
          <p:nvPr/>
        </p:nvSpPr>
        <p:spPr bwMode="auto">
          <a:xfrm>
            <a:off x="0" y="333375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</a:rPr>
              <a:t>Кеплер исследовал движения всех известных в то время планет</a:t>
            </a:r>
            <a:br>
              <a:rPr lang="ru-RU" altLang="ru-RU" smtClean="0">
                <a:solidFill>
                  <a:srgbClr val="FFFFFF"/>
                </a:solidFill>
              </a:rPr>
            </a:br>
            <a:r>
              <a:rPr lang="ru-RU" altLang="ru-RU" smtClean="0">
                <a:solidFill>
                  <a:srgbClr val="FFFFFF"/>
                </a:solidFill>
              </a:rPr>
              <a:t> и </a:t>
            </a:r>
            <a:r>
              <a:rPr lang="ru-RU" altLang="ru-RU" smtClean="0">
                <a:solidFill>
                  <a:srgbClr val="CCFFFF"/>
                </a:solidFill>
              </a:rPr>
              <a:t>эмпирически</a:t>
            </a:r>
            <a:r>
              <a:rPr lang="ru-RU" altLang="ru-RU" smtClean="0">
                <a:solidFill>
                  <a:srgbClr val="FFFFFF"/>
                </a:solidFill>
              </a:rPr>
              <a:t> вывел три закона движения планет относительно Солнца.</a:t>
            </a:r>
          </a:p>
        </p:txBody>
      </p:sp>
    </p:spTree>
    <p:extLst>
      <p:ext uri="{BB962C8B-B14F-4D97-AF65-F5344CB8AC3E}">
        <p14:creationId xmlns:p14="http://schemas.microsoft.com/office/powerpoint/2010/main" val="293473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913"/>
            <a:ext cx="9144000" cy="1295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ru-RU" alt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теории Николая Коперника, создателя гелиоцентрической системы мира, </a:t>
            </a:r>
            <a:br>
              <a:rPr lang="ru-RU" alt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alt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круговое движение также не подвергалось сомнению.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00113" y="5734050"/>
            <a:ext cx="23050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>
                <a:solidFill>
                  <a:srgbClr val="CCFFFF"/>
                </a:solidFill>
              </a:rPr>
              <a:t>Николай Коперник </a:t>
            </a:r>
          </a:p>
          <a:p>
            <a:pPr algn="ctr" eaLnBrk="1" hangingPunct="1"/>
            <a:r>
              <a:rPr lang="ru-RU" altLang="ru-RU" sz="1600">
                <a:solidFill>
                  <a:srgbClr val="CCFFFF"/>
                </a:solidFill>
              </a:rPr>
              <a:t>(1473–1543)</a:t>
            </a:r>
            <a:r>
              <a:rPr lang="ru-RU" altLang="ru-RU" sz="1600"/>
              <a:t> </a:t>
            </a:r>
          </a:p>
        </p:txBody>
      </p:sp>
      <p:pic>
        <p:nvPicPr>
          <p:cNvPr id="4100" name="Picture 4" descr="000403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44675"/>
            <a:ext cx="286226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11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44675"/>
            <a:ext cx="38163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211638" y="5734050"/>
            <a:ext cx="4608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rgbClr val="CCFFFF"/>
                </a:solidFill>
              </a:rPr>
              <a:t>Гелиоцентрическая система мира Коперника</a:t>
            </a:r>
          </a:p>
        </p:txBody>
      </p:sp>
    </p:spTree>
    <p:extLst>
      <p:ext uri="{BB962C8B-B14F-4D97-AF65-F5344CB8AC3E}">
        <p14:creationId xmlns:p14="http://schemas.microsoft.com/office/powerpoint/2010/main" val="19717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72000"/>
            <a:ext cx="9144000" cy="468000"/>
            <a:chOff x="0" y="3645024"/>
            <a:chExt cx="9144000" cy="468000"/>
          </a:xfrm>
        </p:grpSpPr>
        <p:sp>
          <p:nvSpPr>
            <p:cNvPr id="4" name="Прямоугольник 3"/>
            <p:cNvSpPr/>
            <p:nvPr userDrawn="1"/>
          </p:nvSpPr>
          <p:spPr>
            <a:xfrm>
              <a:off x="0" y="3645024"/>
              <a:ext cx="9144000" cy="46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67034"/>
                </a:solidFill>
              </a:endParaRPr>
            </a:p>
          </p:txBody>
        </p:sp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13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9144000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Цель нашего урока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5400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Большую </a:t>
            </a:r>
            <a:r>
              <a:rPr lang="ru-RU" sz="2000" dirty="0"/>
              <a:t>роль </a:t>
            </a:r>
            <a:r>
              <a:rPr lang="ru-RU" sz="2000" dirty="0" smtClean="0"/>
              <a:t>сыграли </a:t>
            </a:r>
            <a:r>
              <a:rPr lang="ru-RU" sz="2000" dirty="0"/>
              <a:t>наблюдения великого датского астронома Тихо Браге (1546-1601). В течение многих лет он изучал движение планет в специально выстроенной обсерватории. Его наблюдения отличались высокой точностью, несмотря на то что учёный смотрел на небесные тела невооружённым глазом. 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79124" y="1847592"/>
            <a:ext cx="4968940" cy="3525624"/>
            <a:chOff x="4320000" y="1844824"/>
            <a:chExt cx="4968940" cy="352562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320000" y="1844824"/>
              <a:ext cx="4968940" cy="243176"/>
            </a:xfrm>
            <a:prstGeom prst="rect">
              <a:avLst/>
            </a:prstGeom>
            <a:solidFill>
              <a:srgbClr val="604A8C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320000" y="2088000"/>
              <a:ext cx="4968940" cy="328244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2000" b="1" dirty="0">
                  <a:solidFill>
                    <a:schemeClr val="accent4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ВЫ УЗНАЕТЕ: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ru-RU" sz="2000" dirty="0">
                  <a:solidFill>
                    <a:schemeClr val="accent4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По каким законам движутся планеты.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ru-RU" sz="2000" dirty="0" smtClean="0">
                  <a:solidFill>
                    <a:schemeClr val="accent4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Как </a:t>
              </a:r>
              <a:r>
                <a:rPr lang="ru-RU" sz="2000" dirty="0">
                  <a:solidFill>
                    <a:schemeClr val="accent4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определить массы планет по элементам их движения</a:t>
              </a:r>
              <a:r>
                <a:rPr lang="ru-RU" sz="2000" dirty="0" smtClean="0">
                  <a:solidFill>
                    <a:schemeClr val="accent4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r>
                <a:rPr lang="ru-RU" sz="2000" b="1" dirty="0" smtClean="0">
                  <a:solidFill>
                    <a:schemeClr val="accent4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ВСПОМНИТЕ: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ru-RU" sz="2000" dirty="0">
                  <a:solidFill>
                    <a:schemeClr val="accent4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Что такое эллипс и каковы его основные элементы?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ru-RU" sz="2000" dirty="0" smtClean="0">
                  <a:solidFill>
                    <a:schemeClr val="accent4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Как </a:t>
              </a:r>
              <a:r>
                <a:rPr lang="ru-RU" sz="2000" dirty="0">
                  <a:solidFill>
                    <a:schemeClr val="accent4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формулируется закон всемирного тяготения?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71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72000"/>
            <a:ext cx="9144000" cy="468000"/>
            <a:chOff x="0" y="3645024"/>
            <a:chExt cx="9144000" cy="468000"/>
          </a:xfrm>
        </p:grpSpPr>
        <p:sp>
          <p:nvSpPr>
            <p:cNvPr id="4" name="Прямоугольник 3"/>
            <p:cNvSpPr/>
            <p:nvPr userDrawn="1"/>
          </p:nvSpPr>
          <p:spPr>
            <a:xfrm>
              <a:off x="0" y="3645024"/>
              <a:ext cx="9144000" cy="46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67034"/>
                </a:solidFill>
              </a:endParaRPr>
            </a:p>
          </p:txBody>
        </p:sp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13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9144000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Продумай …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14721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195736" y="2408351"/>
            <a:ext cx="625595" cy="360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3.1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028" y="2348374"/>
            <a:ext cx="172489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1,5 раза </a:t>
            </a:r>
            <a:endParaRPr lang="ru-RU" sz="2400" baseline="-250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44408" y="2380751"/>
            <a:ext cx="625595" cy="360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3.2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6700" y="2320774"/>
            <a:ext cx="129663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Козерог</a:t>
            </a:r>
            <a:endParaRPr lang="ru-RU" sz="2400" baseline="-250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43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72000"/>
            <a:ext cx="9144000" cy="468000"/>
            <a:chOff x="0" y="3645024"/>
            <a:chExt cx="9144000" cy="468000"/>
          </a:xfrm>
        </p:grpSpPr>
        <p:sp>
          <p:nvSpPr>
            <p:cNvPr id="4" name="Прямоугольник 3"/>
            <p:cNvSpPr/>
            <p:nvPr userDrawn="1"/>
          </p:nvSpPr>
          <p:spPr>
            <a:xfrm>
              <a:off x="0" y="3645024"/>
              <a:ext cx="9144000" cy="468000"/>
            </a:xfrm>
            <a:prstGeom prst="rect">
              <a:avLst/>
            </a:prstGeom>
            <a:solidFill>
              <a:srgbClr val="604A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67034"/>
                </a:solidFill>
              </a:endParaRPr>
            </a:p>
          </p:txBody>
        </p:sp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13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9144000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Законы Кеплера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92000" y="648000"/>
            <a:ext cx="644449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dirty="0"/>
              <a:t>Иоганн Кеплер изучал движение Марса по результатам многолетних наблюдений датского астронома Тихо Браге. 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58" y="648000"/>
            <a:ext cx="2324100" cy="381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2206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5175"/>
            <a:ext cx="9144000" cy="2232025"/>
          </a:xfrm>
        </p:spPr>
        <p:txBody>
          <a:bodyPr/>
          <a:lstStyle/>
          <a:p>
            <a:pPr eaLnBrk="1" hangingPunct="1"/>
            <a:r>
              <a:rPr lang="ru-RU" altLang="ru-RU" sz="1800" smtClean="0">
                <a:solidFill>
                  <a:srgbClr val="FFFF00"/>
                </a:solidFill>
              </a:rPr>
              <a:t>Эллипс </a:t>
            </a:r>
            <a:r>
              <a:rPr lang="ru-RU" altLang="ru-RU" sz="1800" smtClean="0">
                <a:solidFill>
                  <a:schemeClr val="bg1"/>
                </a:solidFill>
              </a:rPr>
              <a:t>определяется как геометрическое место точек, для которых сумма расстояний от двух заданных точек (фокусов F1 и F2) </a:t>
            </a:r>
            <a:br>
              <a:rPr lang="ru-RU" altLang="ru-RU" sz="1800" smtClean="0">
                <a:solidFill>
                  <a:schemeClr val="bg1"/>
                </a:solidFill>
              </a:rPr>
            </a:br>
            <a:r>
              <a:rPr lang="ru-RU" altLang="ru-RU" sz="1800" smtClean="0">
                <a:solidFill>
                  <a:schemeClr val="bg1"/>
                </a:solidFill>
              </a:rPr>
              <a:t>есть величина постоянная и равная длине большой оси.</a:t>
            </a:r>
            <a:br>
              <a:rPr lang="ru-RU" altLang="ru-RU" sz="1800" smtClean="0">
                <a:solidFill>
                  <a:schemeClr val="bg1"/>
                </a:solidFill>
              </a:rPr>
            </a:br>
            <a:r>
              <a:rPr lang="ru-RU" altLang="ru-RU" sz="800" smtClean="0">
                <a:solidFill>
                  <a:schemeClr val="bg1"/>
                </a:solidFill>
              </a:rPr>
              <a:t/>
            </a:r>
            <a:br>
              <a:rPr lang="ru-RU" altLang="ru-RU" sz="800" smtClean="0">
                <a:solidFill>
                  <a:schemeClr val="bg1"/>
                </a:solidFill>
              </a:rPr>
            </a:br>
            <a:r>
              <a:rPr lang="ru-RU" altLang="ru-RU" sz="1800" smtClean="0">
                <a:solidFill>
                  <a:schemeClr val="bg1"/>
                </a:solidFill>
              </a:rPr>
              <a:t> Линия, соединяющая любую точку эллипса с одним из его фокусов, </a:t>
            </a:r>
            <a:br>
              <a:rPr lang="ru-RU" altLang="ru-RU" sz="1800" smtClean="0">
                <a:solidFill>
                  <a:schemeClr val="bg1"/>
                </a:solidFill>
              </a:rPr>
            </a:br>
            <a:r>
              <a:rPr lang="ru-RU" altLang="ru-RU" sz="1800" smtClean="0">
                <a:solidFill>
                  <a:schemeClr val="bg1"/>
                </a:solidFill>
              </a:rPr>
              <a:t>называется </a:t>
            </a:r>
            <a:r>
              <a:rPr lang="ru-RU" altLang="ru-RU" sz="1800" i="1" smtClean="0">
                <a:solidFill>
                  <a:srgbClr val="FFFF00"/>
                </a:solidFill>
              </a:rPr>
              <a:t>радиусом-вектором</a:t>
            </a:r>
            <a:r>
              <a:rPr lang="ru-RU" altLang="ru-RU" sz="1800" smtClean="0">
                <a:solidFill>
                  <a:schemeClr val="bg1"/>
                </a:solidFill>
              </a:rPr>
              <a:t> этой точки. </a:t>
            </a:r>
            <a:br>
              <a:rPr lang="ru-RU" altLang="ru-RU" sz="1800" smtClean="0">
                <a:solidFill>
                  <a:schemeClr val="bg1"/>
                </a:solidFill>
              </a:rPr>
            </a:br>
            <a:endParaRPr lang="ru-RU" altLang="ru-RU" sz="1800" smtClean="0">
              <a:solidFill>
                <a:schemeClr val="bg1"/>
              </a:solidFill>
            </a:endParaRPr>
          </a:p>
        </p:txBody>
      </p:sp>
      <p:pic>
        <p:nvPicPr>
          <p:cNvPr id="7171" name="Picture 5" descr="12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781300"/>
            <a:ext cx="475297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26035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</a:rPr>
              <a:t>Иоганн Кеплер обнаружил, что</a:t>
            </a:r>
            <a:r>
              <a:rPr lang="en-US" altLang="ru-RU" smtClean="0">
                <a:solidFill>
                  <a:srgbClr val="FFFFFF"/>
                </a:solidFill>
              </a:rPr>
              <a:t> </a:t>
            </a:r>
            <a:r>
              <a:rPr lang="ru-RU" altLang="ru-RU" i="1" smtClean="0">
                <a:solidFill>
                  <a:srgbClr val="FFFF00"/>
                </a:solidFill>
              </a:rPr>
              <a:t>орбита Марса не окружность, а эллипс</a:t>
            </a:r>
            <a:r>
              <a:rPr lang="ru-RU" altLang="ru-RU" smtClean="0">
                <a:solidFill>
                  <a:srgbClr val="FFFFFF"/>
                </a:solidFill>
              </a:rPr>
              <a:t>.</a:t>
            </a:r>
            <a:r>
              <a:rPr lang="ru-RU" altLang="ru-RU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395288" y="2924175"/>
            <a:ext cx="3779837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FFFFFF"/>
                </a:solidFill>
              </a:rPr>
              <a:t>Степень отличия эллипса от окружности характеризует его </a:t>
            </a:r>
            <a:r>
              <a:rPr lang="ru-RU" altLang="ru-RU" dirty="0" smtClean="0">
                <a:solidFill>
                  <a:srgbClr val="FFFF00"/>
                </a:solidFill>
              </a:rPr>
              <a:t>эксцентриситет</a:t>
            </a:r>
            <a:r>
              <a:rPr lang="ru-RU" altLang="ru-RU" dirty="0" smtClean="0">
                <a:solidFill>
                  <a:srgbClr val="FFFFFF"/>
                </a:solidFill>
              </a:rPr>
              <a:t>, равный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FFFFFF"/>
                </a:solidFill>
              </a:rPr>
              <a:t>отношению расстояний между фокусами к большой оси:</a:t>
            </a:r>
            <a:br>
              <a:rPr lang="ru-RU" altLang="ru-RU" dirty="0" smtClean="0">
                <a:solidFill>
                  <a:srgbClr val="FFFFFF"/>
                </a:solidFill>
              </a:rPr>
            </a:br>
            <a:endParaRPr lang="ru-RU" altLang="ru-RU" dirty="0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i="1" dirty="0" smtClean="0">
                <a:solidFill>
                  <a:srgbClr val="FFFF00"/>
                </a:solidFill>
              </a:rPr>
              <a:t>е = </a:t>
            </a:r>
            <a:r>
              <a:rPr lang="en-US" altLang="ru-RU" i="1" dirty="0" smtClean="0">
                <a:solidFill>
                  <a:srgbClr val="FFFF00"/>
                </a:solidFill>
              </a:rPr>
              <a:t>F1F2</a:t>
            </a:r>
            <a:r>
              <a:rPr lang="ru-RU" altLang="ru-RU" i="1" dirty="0" smtClean="0">
                <a:solidFill>
                  <a:srgbClr val="FFFF00"/>
                </a:solidFill>
              </a:rPr>
              <a:t> / </a:t>
            </a:r>
            <a:r>
              <a:rPr lang="en-US" altLang="ru-RU" i="1" dirty="0" smtClean="0">
                <a:solidFill>
                  <a:srgbClr val="FFFF00"/>
                </a:solidFill>
              </a:rPr>
              <a:t>A1A2</a:t>
            </a:r>
            <a:r>
              <a:rPr lang="ru-RU" altLang="ru-RU" dirty="0" smtClean="0">
                <a:solidFill>
                  <a:srgbClr val="FFFFFF"/>
                </a:solidFill>
              </a:rPr>
              <a:t>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dirty="0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FFFFFF"/>
                </a:solidFill>
              </a:rPr>
              <a:t>При совпадении фокусов (е = 0) эллипс превращается 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FFFFFF"/>
                </a:solidFill>
              </a:rPr>
              <a:t>в </a:t>
            </a:r>
            <a:r>
              <a:rPr lang="ru-RU" altLang="ru-RU" i="1" dirty="0" smtClean="0">
                <a:solidFill>
                  <a:srgbClr val="FFFF00"/>
                </a:solidFill>
              </a:rPr>
              <a:t>окружность</a:t>
            </a:r>
            <a:r>
              <a:rPr lang="ru-RU" altLang="ru-RU" dirty="0" smtClean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86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72000"/>
            <a:ext cx="9144000" cy="468000"/>
            <a:chOff x="0" y="3645024"/>
            <a:chExt cx="9144000" cy="468000"/>
          </a:xfrm>
        </p:grpSpPr>
        <p:sp>
          <p:nvSpPr>
            <p:cNvPr id="4" name="Прямоугольник 3"/>
            <p:cNvSpPr/>
            <p:nvPr userDrawn="1"/>
          </p:nvSpPr>
          <p:spPr>
            <a:xfrm>
              <a:off x="0" y="3645024"/>
              <a:ext cx="9144000" cy="468000"/>
            </a:xfrm>
            <a:prstGeom prst="rect">
              <a:avLst/>
            </a:prstGeom>
            <a:solidFill>
              <a:srgbClr val="604A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67034"/>
                </a:solidFill>
              </a:endParaRPr>
            </a:p>
          </p:txBody>
        </p:sp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13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9144000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Первый закон К</a:t>
            </a:r>
            <a:r>
              <a:rPr lang="ru-RU" sz="2400" b="0" dirty="0">
                <a:ln>
                  <a:noFill/>
                </a:ln>
                <a:solidFill>
                  <a:schemeClr val="bg1"/>
                </a:solidFill>
                <a:effectLst/>
              </a:rPr>
              <a:t>е</a:t>
            </a:r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плера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6758" y="648000"/>
            <a:ext cx="561022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Орбита </a:t>
            </a:r>
            <a:r>
              <a:rPr lang="ru-RU" sz="2000" dirty="0">
                <a:solidFill>
                  <a:srgbClr val="FF0000"/>
                </a:solidFill>
              </a:rPr>
              <a:t>каждой планеты есть эллипс, в одном из фокусов которого находится Солнце.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58" y="1484784"/>
            <a:ext cx="5610225" cy="3429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5868144" y="648000"/>
            <a:ext cx="3168352" cy="31700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Обобщенный закон: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действием силы притяжения одно небесное тело движется в поле тяготения другого небесного тела по одному из конических сечений — кругу, эллипсу, параболе или гиперболе.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6758" y="5468752"/>
            <a:ext cx="8909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Перигельное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расстояние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= 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), 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афельное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расстояние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а( 1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е).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79388" y="3898121"/>
            <a:ext cx="31683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Движение </a:t>
            </a:r>
            <a:r>
              <a:rPr lang="ru-RU" sz="2000" dirty="0"/>
              <a:t>естественных и искусственных спутников вокруг планет, движение одной звезды вокруг другой в двойной системе также подчиняются этому закону Кеплера.</a:t>
            </a:r>
          </a:p>
        </p:txBody>
      </p:sp>
    </p:spTree>
    <p:extLst>
      <p:ext uri="{BB962C8B-B14F-4D97-AF65-F5344CB8AC3E}">
        <p14:creationId xmlns:p14="http://schemas.microsoft.com/office/powerpoint/2010/main" val="418074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838200"/>
            <a:ext cx="76962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/>
              <a:t>Эксцентриситет характеризует степень вытянутости эллипса.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solidFill>
                  <a:srgbClr val="FF0000"/>
                </a:solidFill>
              </a:rPr>
              <a:t>Эксцентриситеты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solidFill>
                  <a:srgbClr val="FF0000"/>
                </a:solidFill>
              </a:rPr>
              <a:t> орбит планет невелики.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Наименьший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эксцентриситет имеет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 орбита Венеры (е=0,007),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solidFill>
                  <a:srgbClr val="D60093"/>
                </a:solidFill>
              </a:rPr>
              <a:t>Наибольший –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solidFill>
                  <a:srgbClr val="D60093"/>
                </a:solidFill>
              </a:rPr>
              <a:t> орбита Плутона (е=0,247)</a:t>
            </a:r>
            <a:r>
              <a:rPr lang="ru-RU" altLang="ru-RU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mtClean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mtClean="0"/>
          </a:p>
          <a:p>
            <a:pPr eaLnBrk="1" hangingPunct="1">
              <a:lnSpc>
                <a:spcPct val="90000"/>
              </a:lnSpc>
            </a:pPr>
            <a:endParaRPr lang="ru-RU" altLang="ru-RU" smtClean="0"/>
          </a:p>
          <a:p>
            <a:pPr eaLnBrk="1" hangingPunct="1">
              <a:lnSpc>
                <a:spcPct val="90000"/>
              </a:lnSpc>
            </a:pPr>
            <a:endParaRPr lang="ru-RU" altLang="ru-RU" smtClean="0"/>
          </a:p>
        </p:txBody>
      </p:sp>
      <p:pic>
        <p:nvPicPr>
          <p:cNvPr id="10243" name="Picture 6" descr="0301020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557338"/>
            <a:ext cx="229711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8" descr="0301020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92600"/>
            <a:ext cx="32766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4232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 advAuto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Радар">
  <a:themeElements>
    <a:clrScheme name="Радар 1">
      <a:dk1>
        <a:srgbClr val="000000"/>
      </a:dk1>
      <a:lt1>
        <a:srgbClr val="EAEAEA"/>
      </a:lt1>
      <a:dk2>
        <a:srgbClr val="000066"/>
      </a:dk2>
      <a:lt2>
        <a:srgbClr val="FFFFFF"/>
      </a:lt2>
      <a:accent1>
        <a:srgbClr val="003399"/>
      </a:accent1>
      <a:accent2>
        <a:srgbClr val="99CCFF"/>
      </a:accent2>
      <a:accent3>
        <a:srgbClr val="AAAAB8"/>
      </a:accent3>
      <a:accent4>
        <a:srgbClr val="C8C8C8"/>
      </a:accent4>
      <a:accent5>
        <a:srgbClr val="AAADCA"/>
      </a:accent5>
      <a:accent6>
        <a:srgbClr val="8AB9E7"/>
      </a:accent6>
      <a:hlink>
        <a:srgbClr val="CC9900"/>
      </a:hlink>
      <a:folHlink>
        <a:srgbClr val="996600"/>
      </a:folHlink>
    </a:clrScheme>
    <a:fontScheme name="Радар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Радар 1">
        <a:dk1>
          <a:srgbClr val="000000"/>
        </a:dk1>
        <a:lt1>
          <a:srgbClr val="EAEAEA"/>
        </a:lt1>
        <a:dk2>
          <a:srgbClr val="000066"/>
        </a:dk2>
        <a:lt2>
          <a:srgbClr val="FFFFFF"/>
        </a:lt2>
        <a:accent1>
          <a:srgbClr val="003399"/>
        </a:accent1>
        <a:accent2>
          <a:srgbClr val="99CCFF"/>
        </a:accent2>
        <a:accent3>
          <a:srgbClr val="AAAAB8"/>
        </a:accent3>
        <a:accent4>
          <a:srgbClr val="C8C8C8"/>
        </a:accent4>
        <a:accent5>
          <a:srgbClr val="AAADCA"/>
        </a:accent5>
        <a:accent6>
          <a:srgbClr val="8AB9E7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дар 2">
        <a:dk1>
          <a:srgbClr val="666699"/>
        </a:dk1>
        <a:lt1>
          <a:srgbClr val="CCCCFF"/>
        </a:lt1>
        <a:dk2>
          <a:srgbClr val="000040"/>
        </a:dk2>
        <a:lt2>
          <a:srgbClr val="A4A4C2"/>
        </a:lt2>
        <a:accent1>
          <a:srgbClr val="003399"/>
        </a:accent1>
        <a:accent2>
          <a:srgbClr val="0099FF"/>
        </a:accent2>
        <a:accent3>
          <a:srgbClr val="E2E2FF"/>
        </a:accent3>
        <a:accent4>
          <a:srgbClr val="565682"/>
        </a:accent4>
        <a:accent5>
          <a:srgbClr val="AAADCA"/>
        </a:accent5>
        <a:accent6>
          <a:srgbClr val="008AE7"/>
        </a:accent6>
        <a:hlink>
          <a:srgbClr val="B68600"/>
        </a:hlink>
        <a:folHlink>
          <a:srgbClr val="8A5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дар 3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777777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BDBDBD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дар 4">
        <a:dk1>
          <a:srgbClr val="333333"/>
        </a:dk1>
        <a:lt1>
          <a:srgbClr val="FFFF66"/>
        </a:lt1>
        <a:dk2>
          <a:srgbClr val="000000"/>
        </a:dk2>
        <a:lt2>
          <a:srgbClr val="CC3300"/>
        </a:lt2>
        <a:accent1>
          <a:srgbClr val="5F5F5F"/>
        </a:accent1>
        <a:accent2>
          <a:srgbClr val="3399FF"/>
        </a:accent2>
        <a:accent3>
          <a:srgbClr val="AAAAAA"/>
        </a:accent3>
        <a:accent4>
          <a:srgbClr val="DADA56"/>
        </a:accent4>
        <a:accent5>
          <a:srgbClr val="B6B6B6"/>
        </a:accent5>
        <a:accent6>
          <a:srgbClr val="2D8AE7"/>
        </a:accent6>
        <a:hlink>
          <a:srgbClr val="008000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дар 5">
        <a:dk1>
          <a:srgbClr val="003300"/>
        </a:dk1>
        <a:lt1>
          <a:srgbClr val="FFFFCC"/>
        </a:lt1>
        <a:dk2>
          <a:srgbClr val="006600"/>
        </a:dk2>
        <a:lt2>
          <a:srgbClr val="FFFF00"/>
        </a:lt2>
        <a:accent1>
          <a:srgbClr val="008000"/>
        </a:accent1>
        <a:accent2>
          <a:srgbClr val="3399FF"/>
        </a:accent2>
        <a:accent3>
          <a:srgbClr val="AAB8AA"/>
        </a:accent3>
        <a:accent4>
          <a:srgbClr val="DADAAE"/>
        </a:accent4>
        <a:accent5>
          <a:srgbClr val="AAC0AA"/>
        </a:accent5>
        <a:accent6>
          <a:srgbClr val="2D8AE7"/>
        </a:accent6>
        <a:hlink>
          <a:srgbClr val="6666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3689</TotalTime>
  <Words>675</Words>
  <Application>Microsoft Office PowerPoint</Application>
  <PresentationFormat>Экран (4:3)</PresentationFormat>
  <Paragraphs>106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Тема Office</vt:lpstr>
      <vt:lpstr>Оформление по умолчанию</vt:lpstr>
      <vt:lpstr>Радар</vt:lpstr>
      <vt:lpstr>1_Оформление по умолчанию</vt:lpstr>
      <vt:lpstr>НЕБЕСНАЯ МЕХАНИКА</vt:lpstr>
      <vt:lpstr>С древнейших времен считалось,  что небесные тела движутся по «идеальным кривым» - окружностям. </vt:lpstr>
      <vt:lpstr>В теории Николая Коперника, создателя гелиоцентрической системы мира,  круговое движение также не подвергалось сомнению.</vt:lpstr>
      <vt:lpstr>Цель нашего урока</vt:lpstr>
      <vt:lpstr>Продумай …</vt:lpstr>
      <vt:lpstr>Законы Кеплера</vt:lpstr>
      <vt:lpstr>Эллипс определяется как геометрическое место точек, для которых сумма расстояний от двух заданных точек (фокусов F1 и F2)  есть величина постоянная и равная длине большой оси.   Линия, соединяющая любую точку эллипса с одним из его фокусов,  называется радиусом-вектором этой точки.  </vt:lpstr>
      <vt:lpstr>Первый закон Кеплера</vt:lpstr>
      <vt:lpstr>Презентация PowerPoint</vt:lpstr>
      <vt:lpstr>Презентация PowerPoint</vt:lpstr>
      <vt:lpstr>Презентация PowerPoint</vt:lpstr>
      <vt:lpstr>Орбиты планет – эллипсы, мало отличающиеся от окружностей,  так как их эксцентриситеты малы.</vt:lpstr>
      <vt:lpstr>Второй закон Кеплера (закон площадей)</vt:lpstr>
      <vt:lpstr>Презентация PowerPoint</vt:lpstr>
      <vt:lpstr>Презентация PowerPoint</vt:lpstr>
      <vt:lpstr>Третий закон Кеплера </vt:lpstr>
      <vt:lpstr>Синодический период</vt:lpstr>
      <vt:lpstr>Презентация PowerPoint</vt:lpstr>
      <vt:lpstr>Презентация PowerPoint</vt:lpstr>
      <vt:lpstr>Картина мира по Кеплеру</vt:lpstr>
      <vt:lpstr>Применение</vt:lpstr>
      <vt:lpstr>Квадраты сидерических периодов обращений двух планет относятся  как кубы больших полуосей их орбит.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svg</dc:creator>
  <cp:lastModifiedBy>RePack by Diakov</cp:lastModifiedBy>
  <cp:revision>491</cp:revision>
  <dcterms:created xsi:type="dcterms:W3CDTF">2015-06-18T09:54:57Z</dcterms:created>
  <dcterms:modified xsi:type="dcterms:W3CDTF">2019-11-04T16:31:36Z</dcterms:modified>
</cp:coreProperties>
</file>